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jpeg"/>
  <Override PartName="/ppt/media/image12.JPG" ContentType="image/jpeg"/>
  <Override PartName="/ppt/media/image14.JPG" ContentType="image/jpeg"/>
  <Override PartName="/ppt/media/image1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sldIdLst>
    <p:sldId id="268" r:id="rId2"/>
    <p:sldId id="258" r:id="rId3"/>
    <p:sldId id="257" r:id="rId4"/>
    <p:sldId id="259" r:id="rId5"/>
    <p:sldId id="261" r:id="rId6"/>
    <p:sldId id="262" r:id="rId7"/>
    <p:sldId id="263" r:id="rId8"/>
    <p:sldId id="264" r:id="rId9"/>
    <p:sldId id="265" r:id="rId10"/>
    <p:sldId id="269" r:id="rId11"/>
    <p:sldId id="270" r:id="rId12"/>
    <p:sldId id="271" r:id="rId13"/>
    <p:sldId id="272"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39"/>
    <p:restoredTop sz="96654"/>
  </p:normalViewPr>
  <p:slideViewPr>
    <p:cSldViewPr snapToGrid="0">
      <p:cViewPr varScale="1">
        <p:scale>
          <a:sx n="112" d="100"/>
          <a:sy n="112"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EC9B4-1588-4B16-875C-B17C99CAFC81}"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AF6A062-3146-491B-9F1B-4ECEEA5A6409}">
      <dgm:prSet/>
      <dgm:spPr/>
      <dgm:t>
        <a:bodyPr/>
        <a:lstStyle/>
        <a:p>
          <a:r>
            <a:rPr lang="en-IN" b="1" dirty="0"/>
            <a:t>"</a:t>
          </a:r>
          <a:r>
            <a:rPr lang="en-IN" b="1" dirty="0" err="1"/>
            <a:t>dplyr</a:t>
          </a:r>
          <a:r>
            <a:rPr lang="en-IN" b="1" dirty="0"/>
            <a:t>": </a:t>
          </a:r>
          <a:r>
            <a:rPr lang="en-IN" dirty="0"/>
            <a:t>Used for data manipulation, including data filtering, data aggregation, data transformation, and data summarization.</a:t>
          </a:r>
          <a:endParaRPr lang="en-US" dirty="0"/>
        </a:p>
      </dgm:t>
    </dgm:pt>
    <dgm:pt modelId="{0DE1E380-6270-40E5-897E-1018A338535C}" type="parTrans" cxnId="{BECE436A-45EE-4143-B949-138F7E4DF867}">
      <dgm:prSet/>
      <dgm:spPr/>
      <dgm:t>
        <a:bodyPr/>
        <a:lstStyle/>
        <a:p>
          <a:endParaRPr lang="en-US"/>
        </a:p>
      </dgm:t>
    </dgm:pt>
    <dgm:pt modelId="{27C3F888-945F-4585-B3FA-513D50B18E79}" type="sibTrans" cxnId="{BECE436A-45EE-4143-B949-138F7E4DF867}">
      <dgm:prSet/>
      <dgm:spPr/>
      <dgm:t>
        <a:bodyPr/>
        <a:lstStyle/>
        <a:p>
          <a:endParaRPr lang="en-US"/>
        </a:p>
      </dgm:t>
    </dgm:pt>
    <dgm:pt modelId="{45828291-3FB1-4F28-A547-CA78374A945A}">
      <dgm:prSet/>
      <dgm:spPr/>
      <dgm:t>
        <a:bodyPr/>
        <a:lstStyle/>
        <a:p>
          <a:r>
            <a:rPr lang="en-IN" b="1"/>
            <a:t>"ggplot2": </a:t>
          </a:r>
          <a:r>
            <a:rPr lang="en-IN"/>
            <a:t>Used for data visualization, creating a wide range of static and dynamic plots.</a:t>
          </a:r>
          <a:endParaRPr lang="en-US"/>
        </a:p>
      </dgm:t>
    </dgm:pt>
    <dgm:pt modelId="{3E7A1EE1-59E3-4847-81F2-939082F260A4}" type="parTrans" cxnId="{533C76DF-FED3-4821-A098-DF49BFF9A9DC}">
      <dgm:prSet/>
      <dgm:spPr/>
      <dgm:t>
        <a:bodyPr/>
        <a:lstStyle/>
        <a:p>
          <a:endParaRPr lang="en-US"/>
        </a:p>
      </dgm:t>
    </dgm:pt>
    <dgm:pt modelId="{12EFF555-34B2-476E-B029-B6FF2F5C69C6}" type="sibTrans" cxnId="{533C76DF-FED3-4821-A098-DF49BFF9A9DC}">
      <dgm:prSet/>
      <dgm:spPr/>
      <dgm:t>
        <a:bodyPr/>
        <a:lstStyle/>
        <a:p>
          <a:endParaRPr lang="en-US"/>
        </a:p>
      </dgm:t>
    </dgm:pt>
    <dgm:pt modelId="{47157668-9B8C-482A-ADEC-69964E52646E}">
      <dgm:prSet/>
      <dgm:spPr/>
      <dgm:t>
        <a:bodyPr/>
        <a:lstStyle/>
        <a:p>
          <a:r>
            <a:rPr lang="en-IN" b="1"/>
            <a:t>"scales": </a:t>
          </a:r>
          <a:r>
            <a:rPr lang="en-IN"/>
            <a:t>Used for modifying the scales and aesthetics of data visualizations created with ggplot2.</a:t>
          </a:r>
          <a:endParaRPr lang="en-US"/>
        </a:p>
      </dgm:t>
    </dgm:pt>
    <dgm:pt modelId="{A1126E71-A864-4FAC-8697-2B88292D6B72}" type="parTrans" cxnId="{753F3ACF-88E9-47B4-A6D1-E928B9B18F4A}">
      <dgm:prSet/>
      <dgm:spPr/>
      <dgm:t>
        <a:bodyPr/>
        <a:lstStyle/>
        <a:p>
          <a:endParaRPr lang="en-US"/>
        </a:p>
      </dgm:t>
    </dgm:pt>
    <dgm:pt modelId="{049B25FE-DBAF-4993-9639-159B74D21050}" type="sibTrans" cxnId="{753F3ACF-88E9-47B4-A6D1-E928B9B18F4A}">
      <dgm:prSet/>
      <dgm:spPr/>
      <dgm:t>
        <a:bodyPr/>
        <a:lstStyle/>
        <a:p>
          <a:endParaRPr lang="en-US"/>
        </a:p>
      </dgm:t>
    </dgm:pt>
    <dgm:pt modelId="{C7641907-75A5-4CE9-9B91-A887017E3CC4}">
      <dgm:prSet/>
      <dgm:spPr/>
      <dgm:t>
        <a:bodyPr/>
        <a:lstStyle/>
        <a:p>
          <a:r>
            <a:rPr lang="en-IN" b="1"/>
            <a:t>"zoo": </a:t>
          </a:r>
          <a:r>
            <a:rPr lang="en-IN"/>
            <a:t>Used for time series data analysis and manipulation, including handling irregular time series data.</a:t>
          </a:r>
          <a:endParaRPr lang="en-US"/>
        </a:p>
      </dgm:t>
    </dgm:pt>
    <dgm:pt modelId="{7E4374E9-FCDB-4D3C-A2D2-4EE29AEDA93F}" type="parTrans" cxnId="{482E5204-772D-4694-9FAE-6503E0AEAAC5}">
      <dgm:prSet/>
      <dgm:spPr/>
      <dgm:t>
        <a:bodyPr/>
        <a:lstStyle/>
        <a:p>
          <a:endParaRPr lang="en-US"/>
        </a:p>
      </dgm:t>
    </dgm:pt>
    <dgm:pt modelId="{B9E4A8D0-8234-45AE-838C-97CE1DB93655}" type="sibTrans" cxnId="{482E5204-772D-4694-9FAE-6503E0AEAAC5}">
      <dgm:prSet/>
      <dgm:spPr/>
      <dgm:t>
        <a:bodyPr/>
        <a:lstStyle/>
        <a:p>
          <a:endParaRPr lang="en-US"/>
        </a:p>
      </dgm:t>
    </dgm:pt>
    <dgm:pt modelId="{D7469642-361C-4471-9C49-3FE55E193402}">
      <dgm:prSet/>
      <dgm:spPr/>
      <dgm:t>
        <a:bodyPr/>
        <a:lstStyle/>
        <a:p>
          <a:r>
            <a:rPr lang="en-IN" b="1"/>
            <a:t>"tidyverse": </a:t>
          </a:r>
          <a:r>
            <a:rPr lang="en-IN"/>
            <a:t>An ecosystem of packages for data wrangling and data visualization in R, including dplyr, ggplot2, and tidyr.</a:t>
          </a:r>
          <a:endParaRPr lang="en-US"/>
        </a:p>
      </dgm:t>
    </dgm:pt>
    <dgm:pt modelId="{DA1EBAA4-8DAD-4AC9-A0E3-A9EB3B519E9B}" type="parTrans" cxnId="{6331F176-AA11-448B-A81C-B38BB4085440}">
      <dgm:prSet/>
      <dgm:spPr/>
      <dgm:t>
        <a:bodyPr/>
        <a:lstStyle/>
        <a:p>
          <a:endParaRPr lang="en-US"/>
        </a:p>
      </dgm:t>
    </dgm:pt>
    <dgm:pt modelId="{09E9F7C2-E9E6-466A-9668-423AA480123A}" type="sibTrans" cxnId="{6331F176-AA11-448B-A81C-B38BB4085440}">
      <dgm:prSet/>
      <dgm:spPr/>
      <dgm:t>
        <a:bodyPr/>
        <a:lstStyle/>
        <a:p>
          <a:endParaRPr lang="en-US"/>
        </a:p>
      </dgm:t>
    </dgm:pt>
    <dgm:pt modelId="{4A93E790-742C-44CB-B405-022FACE2A234}">
      <dgm:prSet/>
      <dgm:spPr/>
      <dgm:t>
        <a:bodyPr/>
        <a:lstStyle/>
        <a:p>
          <a:r>
            <a:rPr lang="en-IN" b="1"/>
            <a:t>"tidyr": </a:t>
          </a:r>
          <a:r>
            <a:rPr lang="en-IN"/>
            <a:t>Used for data cleaning and tidying, including handling missing values, reshaping data, and filling gaps in data.</a:t>
          </a:r>
          <a:endParaRPr lang="en-US"/>
        </a:p>
      </dgm:t>
    </dgm:pt>
    <dgm:pt modelId="{00387BDE-C4B1-418A-8BB4-9D4A7593023C}" type="parTrans" cxnId="{4344FB56-2CA6-46E6-8F0D-5FD4EE6BABB0}">
      <dgm:prSet/>
      <dgm:spPr/>
      <dgm:t>
        <a:bodyPr/>
        <a:lstStyle/>
        <a:p>
          <a:endParaRPr lang="en-US"/>
        </a:p>
      </dgm:t>
    </dgm:pt>
    <dgm:pt modelId="{FBC6DBB7-6F25-49E5-90C5-E44ED8F9255E}" type="sibTrans" cxnId="{4344FB56-2CA6-46E6-8F0D-5FD4EE6BABB0}">
      <dgm:prSet/>
      <dgm:spPr/>
      <dgm:t>
        <a:bodyPr/>
        <a:lstStyle/>
        <a:p>
          <a:endParaRPr lang="en-US"/>
        </a:p>
      </dgm:t>
    </dgm:pt>
    <dgm:pt modelId="{D8327BBB-406C-4AD3-AD1D-F04C7D2F267B}">
      <dgm:prSet/>
      <dgm:spPr/>
      <dgm:t>
        <a:bodyPr/>
        <a:lstStyle/>
        <a:p>
          <a:r>
            <a:rPr lang="en-IN" b="1"/>
            <a:t>"lubridate": </a:t>
          </a:r>
          <a:r>
            <a:rPr lang="en-IN"/>
            <a:t>Used for working with dates and times in R, including parsing, manipulating, and formatting date-time objects.</a:t>
          </a:r>
          <a:endParaRPr lang="en-US"/>
        </a:p>
      </dgm:t>
    </dgm:pt>
    <dgm:pt modelId="{D61B3ED1-0E23-46AF-9E6B-55A3E1481D70}" type="parTrans" cxnId="{7A97FA12-9DE1-460A-B965-96AD04619150}">
      <dgm:prSet/>
      <dgm:spPr/>
      <dgm:t>
        <a:bodyPr/>
        <a:lstStyle/>
        <a:p>
          <a:endParaRPr lang="en-US"/>
        </a:p>
      </dgm:t>
    </dgm:pt>
    <dgm:pt modelId="{1157FDF7-80A4-4392-AB13-A0375616499B}" type="sibTrans" cxnId="{7A97FA12-9DE1-460A-B965-96AD04619150}">
      <dgm:prSet/>
      <dgm:spPr/>
      <dgm:t>
        <a:bodyPr/>
        <a:lstStyle/>
        <a:p>
          <a:endParaRPr lang="en-US"/>
        </a:p>
      </dgm:t>
    </dgm:pt>
    <dgm:pt modelId="{0C1A3DF8-3438-442A-BB10-DFAA961E8476}">
      <dgm:prSet/>
      <dgm:spPr/>
      <dgm:t>
        <a:bodyPr/>
        <a:lstStyle/>
        <a:p>
          <a:r>
            <a:rPr lang="en-IN" b="1"/>
            <a:t>"car": </a:t>
          </a:r>
          <a:r>
            <a:rPr lang="en-IN"/>
            <a:t>Used for regression diagnostics and visualizations, including residual plots, influence diagnostics, and variance inflation factor (VIF) calculations.</a:t>
          </a:r>
          <a:endParaRPr lang="en-US"/>
        </a:p>
      </dgm:t>
    </dgm:pt>
    <dgm:pt modelId="{2D145B51-81DE-433D-9C9A-984BC3D73AA9}" type="parTrans" cxnId="{C96106C1-3F7C-4EDC-8D51-507D4A8BD7D8}">
      <dgm:prSet/>
      <dgm:spPr/>
      <dgm:t>
        <a:bodyPr/>
        <a:lstStyle/>
        <a:p>
          <a:endParaRPr lang="en-US"/>
        </a:p>
      </dgm:t>
    </dgm:pt>
    <dgm:pt modelId="{F6E8E41A-FFB3-48A2-A3F8-403B33D93FEA}" type="sibTrans" cxnId="{C96106C1-3F7C-4EDC-8D51-507D4A8BD7D8}">
      <dgm:prSet/>
      <dgm:spPr/>
      <dgm:t>
        <a:bodyPr/>
        <a:lstStyle/>
        <a:p>
          <a:endParaRPr lang="en-US"/>
        </a:p>
      </dgm:t>
    </dgm:pt>
    <dgm:pt modelId="{6541267C-5820-46A2-9EA4-4D4911130EB8}">
      <dgm:prSet/>
      <dgm:spPr/>
      <dgm:t>
        <a:bodyPr/>
        <a:lstStyle/>
        <a:p>
          <a:r>
            <a:rPr lang="en-IN" b="1"/>
            <a:t>"stats": </a:t>
          </a:r>
          <a:r>
            <a:rPr lang="en-IN"/>
            <a:t>A core R package for statistical functions and procedures.</a:t>
          </a:r>
          <a:endParaRPr lang="en-US"/>
        </a:p>
      </dgm:t>
    </dgm:pt>
    <dgm:pt modelId="{F55436FB-0B24-4491-9447-6DF49FB3202A}" type="parTrans" cxnId="{4C7118D1-46B7-41F5-A63D-F299F3C1D635}">
      <dgm:prSet/>
      <dgm:spPr/>
      <dgm:t>
        <a:bodyPr/>
        <a:lstStyle/>
        <a:p>
          <a:endParaRPr lang="en-US"/>
        </a:p>
      </dgm:t>
    </dgm:pt>
    <dgm:pt modelId="{72C1B491-C65D-4374-AFA5-5DC1D9F1D4E6}" type="sibTrans" cxnId="{4C7118D1-46B7-41F5-A63D-F299F3C1D635}">
      <dgm:prSet/>
      <dgm:spPr/>
      <dgm:t>
        <a:bodyPr/>
        <a:lstStyle/>
        <a:p>
          <a:endParaRPr lang="en-US"/>
        </a:p>
      </dgm:t>
    </dgm:pt>
    <dgm:pt modelId="{95832CA7-DE84-4A53-84A4-D5FA30EAC9D6}">
      <dgm:prSet/>
      <dgm:spPr/>
      <dgm:t>
        <a:bodyPr/>
        <a:lstStyle/>
        <a:p>
          <a:r>
            <a:rPr lang="en-IN" b="1"/>
            <a:t>"corrplot": </a:t>
          </a:r>
          <a:r>
            <a:rPr lang="en-IN"/>
            <a:t>Used for creating correlation plots and matrices to visualize correlations between variables.</a:t>
          </a:r>
          <a:endParaRPr lang="en-US"/>
        </a:p>
      </dgm:t>
    </dgm:pt>
    <dgm:pt modelId="{15B2033D-7E50-49D0-8845-AB4ADA5E889F}" type="parTrans" cxnId="{EBF15DB5-B82B-4C12-B72C-2CEC823F8740}">
      <dgm:prSet/>
      <dgm:spPr/>
      <dgm:t>
        <a:bodyPr/>
        <a:lstStyle/>
        <a:p>
          <a:endParaRPr lang="en-US"/>
        </a:p>
      </dgm:t>
    </dgm:pt>
    <dgm:pt modelId="{49D9775D-D036-4060-A462-8C9C1EF518AA}" type="sibTrans" cxnId="{EBF15DB5-B82B-4C12-B72C-2CEC823F8740}">
      <dgm:prSet/>
      <dgm:spPr/>
      <dgm:t>
        <a:bodyPr/>
        <a:lstStyle/>
        <a:p>
          <a:endParaRPr lang="en-US"/>
        </a:p>
      </dgm:t>
    </dgm:pt>
    <dgm:pt modelId="{C774CF7E-C0E3-46CE-B7AD-0E35AA2E4FA7}">
      <dgm:prSet/>
      <dgm:spPr/>
      <dgm:t>
        <a:bodyPr/>
        <a:lstStyle/>
        <a:p>
          <a:r>
            <a:rPr lang="en-IN" b="1"/>
            <a:t>"caTools": </a:t>
          </a:r>
          <a:r>
            <a:rPr lang="en-IN"/>
            <a:t>Used for data preprocessing, including data sampling, variable encoding, and splitting data into training and testing sets.</a:t>
          </a:r>
          <a:endParaRPr lang="en-US"/>
        </a:p>
      </dgm:t>
    </dgm:pt>
    <dgm:pt modelId="{B08D647F-2B5E-406F-8CF9-B4BDEDAB25CC}" type="parTrans" cxnId="{0A25F858-5A44-4114-A44A-0AC069C26AFE}">
      <dgm:prSet/>
      <dgm:spPr/>
      <dgm:t>
        <a:bodyPr/>
        <a:lstStyle/>
        <a:p>
          <a:endParaRPr lang="en-US"/>
        </a:p>
      </dgm:t>
    </dgm:pt>
    <dgm:pt modelId="{131142BA-3B16-405A-9462-5C20CC6A2AAE}" type="sibTrans" cxnId="{0A25F858-5A44-4114-A44A-0AC069C26AFE}">
      <dgm:prSet/>
      <dgm:spPr/>
      <dgm:t>
        <a:bodyPr/>
        <a:lstStyle/>
        <a:p>
          <a:endParaRPr lang="en-US"/>
        </a:p>
      </dgm:t>
    </dgm:pt>
    <dgm:pt modelId="{BF9524D6-415A-4702-8D31-D1C8F7876789}">
      <dgm:prSet/>
      <dgm:spPr/>
      <dgm:t>
        <a:bodyPr/>
        <a:lstStyle/>
        <a:p>
          <a:r>
            <a:rPr lang="en-IN" b="1"/>
            <a:t>"MLmetrics": </a:t>
          </a:r>
          <a:r>
            <a:rPr lang="en-IN"/>
            <a:t>Used for evaluating machine learning model performance with various metrics, including accuracy, precision, recall, F1 score, etc.</a:t>
          </a:r>
          <a:endParaRPr lang="en-US"/>
        </a:p>
      </dgm:t>
    </dgm:pt>
    <dgm:pt modelId="{B9D662F0-A153-41B8-93C3-056EF124649F}" type="parTrans" cxnId="{BB9578C9-3CC9-4B3B-8A1F-46A4788988B1}">
      <dgm:prSet/>
      <dgm:spPr/>
      <dgm:t>
        <a:bodyPr/>
        <a:lstStyle/>
        <a:p>
          <a:endParaRPr lang="en-US"/>
        </a:p>
      </dgm:t>
    </dgm:pt>
    <dgm:pt modelId="{66E4025B-AE61-40C5-85B3-F1CF33796F76}" type="sibTrans" cxnId="{BB9578C9-3CC9-4B3B-8A1F-46A4788988B1}">
      <dgm:prSet/>
      <dgm:spPr/>
      <dgm:t>
        <a:bodyPr/>
        <a:lstStyle/>
        <a:p>
          <a:endParaRPr lang="en-US"/>
        </a:p>
      </dgm:t>
    </dgm:pt>
    <dgm:pt modelId="{781E5ECF-B669-4D46-B9ED-08F2A77A6CEC}">
      <dgm:prSet/>
      <dgm:spPr/>
      <dgm:t>
        <a:bodyPr/>
        <a:lstStyle/>
        <a:p>
          <a:r>
            <a:rPr lang="en-IN" b="1"/>
            <a:t>"repr": </a:t>
          </a:r>
          <a:r>
            <a:rPr lang="en-IN"/>
            <a:t>Used for controlling the representation of objects in R, including customizing the display of data structures and outputs in the R console.</a:t>
          </a:r>
          <a:endParaRPr lang="en-US"/>
        </a:p>
      </dgm:t>
    </dgm:pt>
    <dgm:pt modelId="{36F8A65D-A1C4-489F-8F77-0137A2E79EBB}" type="parTrans" cxnId="{D0D15B76-1BC6-4ED5-9010-9AF8E77ABCAF}">
      <dgm:prSet/>
      <dgm:spPr/>
      <dgm:t>
        <a:bodyPr/>
        <a:lstStyle/>
        <a:p>
          <a:endParaRPr lang="en-US"/>
        </a:p>
      </dgm:t>
    </dgm:pt>
    <dgm:pt modelId="{50B4375D-E7BB-4F77-BF34-3547E86EAB87}" type="sibTrans" cxnId="{D0D15B76-1BC6-4ED5-9010-9AF8E77ABCAF}">
      <dgm:prSet/>
      <dgm:spPr/>
      <dgm:t>
        <a:bodyPr/>
        <a:lstStyle/>
        <a:p>
          <a:endParaRPr lang="en-US"/>
        </a:p>
      </dgm:t>
    </dgm:pt>
    <dgm:pt modelId="{0C8F4A97-C830-9C49-A6E6-9D652D9139DC}" type="pres">
      <dgm:prSet presAssocID="{719EC9B4-1588-4B16-875C-B17C99CAFC81}" presName="diagram" presStyleCnt="0">
        <dgm:presLayoutVars>
          <dgm:dir/>
          <dgm:resizeHandles val="exact"/>
        </dgm:presLayoutVars>
      </dgm:prSet>
      <dgm:spPr/>
    </dgm:pt>
    <dgm:pt modelId="{7423E04D-9A16-2241-8624-64020D11E5C1}" type="pres">
      <dgm:prSet presAssocID="{8AF6A062-3146-491B-9F1B-4ECEEA5A6409}" presName="node" presStyleLbl="node1" presStyleIdx="0" presStyleCnt="13">
        <dgm:presLayoutVars>
          <dgm:bulletEnabled val="1"/>
        </dgm:presLayoutVars>
      </dgm:prSet>
      <dgm:spPr/>
    </dgm:pt>
    <dgm:pt modelId="{03E05052-4CEA-1D4D-B030-0E7F4427CFC0}" type="pres">
      <dgm:prSet presAssocID="{27C3F888-945F-4585-B3FA-513D50B18E79}" presName="sibTrans" presStyleCnt="0"/>
      <dgm:spPr/>
    </dgm:pt>
    <dgm:pt modelId="{F68A1DC8-45A1-DA4F-8C1C-7123264B23B3}" type="pres">
      <dgm:prSet presAssocID="{45828291-3FB1-4F28-A547-CA78374A945A}" presName="node" presStyleLbl="node1" presStyleIdx="1" presStyleCnt="13">
        <dgm:presLayoutVars>
          <dgm:bulletEnabled val="1"/>
        </dgm:presLayoutVars>
      </dgm:prSet>
      <dgm:spPr/>
    </dgm:pt>
    <dgm:pt modelId="{C5BA165C-CB5C-7A4F-9363-998F2405441B}" type="pres">
      <dgm:prSet presAssocID="{12EFF555-34B2-476E-B029-B6FF2F5C69C6}" presName="sibTrans" presStyleCnt="0"/>
      <dgm:spPr/>
    </dgm:pt>
    <dgm:pt modelId="{BDC458F0-6F42-A343-98DC-A0CC41788CD7}" type="pres">
      <dgm:prSet presAssocID="{47157668-9B8C-482A-ADEC-69964E52646E}" presName="node" presStyleLbl="node1" presStyleIdx="2" presStyleCnt="13">
        <dgm:presLayoutVars>
          <dgm:bulletEnabled val="1"/>
        </dgm:presLayoutVars>
      </dgm:prSet>
      <dgm:spPr/>
    </dgm:pt>
    <dgm:pt modelId="{34867AF3-2E37-2D43-B41A-C7349EBB96CA}" type="pres">
      <dgm:prSet presAssocID="{049B25FE-DBAF-4993-9639-159B74D21050}" presName="sibTrans" presStyleCnt="0"/>
      <dgm:spPr/>
    </dgm:pt>
    <dgm:pt modelId="{9EF1162A-9281-624D-ABF8-719CE0944B45}" type="pres">
      <dgm:prSet presAssocID="{C7641907-75A5-4CE9-9B91-A887017E3CC4}" presName="node" presStyleLbl="node1" presStyleIdx="3" presStyleCnt="13">
        <dgm:presLayoutVars>
          <dgm:bulletEnabled val="1"/>
        </dgm:presLayoutVars>
      </dgm:prSet>
      <dgm:spPr/>
    </dgm:pt>
    <dgm:pt modelId="{B5C2FA31-66DD-944B-8C71-24A782DE3B7A}" type="pres">
      <dgm:prSet presAssocID="{B9E4A8D0-8234-45AE-838C-97CE1DB93655}" presName="sibTrans" presStyleCnt="0"/>
      <dgm:spPr/>
    </dgm:pt>
    <dgm:pt modelId="{2E455756-890D-DE4E-A81A-059DAE48A181}" type="pres">
      <dgm:prSet presAssocID="{D7469642-361C-4471-9C49-3FE55E193402}" presName="node" presStyleLbl="node1" presStyleIdx="4" presStyleCnt="13">
        <dgm:presLayoutVars>
          <dgm:bulletEnabled val="1"/>
        </dgm:presLayoutVars>
      </dgm:prSet>
      <dgm:spPr/>
    </dgm:pt>
    <dgm:pt modelId="{748DA78B-FC03-9A47-A2A9-FED9DFB97609}" type="pres">
      <dgm:prSet presAssocID="{09E9F7C2-E9E6-466A-9668-423AA480123A}" presName="sibTrans" presStyleCnt="0"/>
      <dgm:spPr/>
    </dgm:pt>
    <dgm:pt modelId="{D540517A-E314-6349-97E5-E768663FB5E7}" type="pres">
      <dgm:prSet presAssocID="{4A93E790-742C-44CB-B405-022FACE2A234}" presName="node" presStyleLbl="node1" presStyleIdx="5" presStyleCnt="13">
        <dgm:presLayoutVars>
          <dgm:bulletEnabled val="1"/>
        </dgm:presLayoutVars>
      </dgm:prSet>
      <dgm:spPr/>
    </dgm:pt>
    <dgm:pt modelId="{93986B92-5E68-0142-825C-46537E4BF33F}" type="pres">
      <dgm:prSet presAssocID="{FBC6DBB7-6F25-49E5-90C5-E44ED8F9255E}" presName="sibTrans" presStyleCnt="0"/>
      <dgm:spPr/>
    </dgm:pt>
    <dgm:pt modelId="{710479EC-0D85-094E-9D03-77B94D51566D}" type="pres">
      <dgm:prSet presAssocID="{D8327BBB-406C-4AD3-AD1D-F04C7D2F267B}" presName="node" presStyleLbl="node1" presStyleIdx="6" presStyleCnt="13">
        <dgm:presLayoutVars>
          <dgm:bulletEnabled val="1"/>
        </dgm:presLayoutVars>
      </dgm:prSet>
      <dgm:spPr/>
    </dgm:pt>
    <dgm:pt modelId="{AE127FF7-6ADF-0E40-BF6F-84F85C11BE92}" type="pres">
      <dgm:prSet presAssocID="{1157FDF7-80A4-4392-AB13-A0375616499B}" presName="sibTrans" presStyleCnt="0"/>
      <dgm:spPr/>
    </dgm:pt>
    <dgm:pt modelId="{562196AB-B4E6-234F-BE1E-18F692067FF3}" type="pres">
      <dgm:prSet presAssocID="{0C1A3DF8-3438-442A-BB10-DFAA961E8476}" presName="node" presStyleLbl="node1" presStyleIdx="7" presStyleCnt="13">
        <dgm:presLayoutVars>
          <dgm:bulletEnabled val="1"/>
        </dgm:presLayoutVars>
      </dgm:prSet>
      <dgm:spPr/>
    </dgm:pt>
    <dgm:pt modelId="{9D00EA0A-7C15-D548-BD71-8C51084579B6}" type="pres">
      <dgm:prSet presAssocID="{F6E8E41A-FFB3-48A2-A3F8-403B33D93FEA}" presName="sibTrans" presStyleCnt="0"/>
      <dgm:spPr/>
    </dgm:pt>
    <dgm:pt modelId="{A1A25342-792F-3345-B882-D44800F33431}" type="pres">
      <dgm:prSet presAssocID="{6541267C-5820-46A2-9EA4-4D4911130EB8}" presName="node" presStyleLbl="node1" presStyleIdx="8" presStyleCnt="13">
        <dgm:presLayoutVars>
          <dgm:bulletEnabled val="1"/>
        </dgm:presLayoutVars>
      </dgm:prSet>
      <dgm:spPr/>
    </dgm:pt>
    <dgm:pt modelId="{BBBAFA51-4124-5E4E-BE20-8814B6C1CACA}" type="pres">
      <dgm:prSet presAssocID="{72C1B491-C65D-4374-AFA5-5DC1D9F1D4E6}" presName="sibTrans" presStyleCnt="0"/>
      <dgm:spPr/>
    </dgm:pt>
    <dgm:pt modelId="{FA7A6D24-DE53-354E-8649-030B323F2EB9}" type="pres">
      <dgm:prSet presAssocID="{95832CA7-DE84-4A53-84A4-D5FA30EAC9D6}" presName="node" presStyleLbl="node1" presStyleIdx="9" presStyleCnt="13">
        <dgm:presLayoutVars>
          <dgm:bulletEnabled val="1"/>
        </dgm:presLayoutVars>
      </dgm:prSet>
      <dgm:spPr/>
    </dgm:pt>
    <dgm:pt modelId="{E849B3BB-4FB4-444F-9A82-247A40F3E917}" type="pres">
      <dgm:prSet presAssocID="{49D9775D-D036-4060-A462-8C9C1EF518AA}" presName="sibTrans" presStyleCnt="0"/>
      <dgm:spPr/>
    </dgm:pt>
    <dgm:pt modelId="{E291532C-9E33-DA48-B56D-EF900888725E}" type="pres">
      <dgm:prSet presAssocID="{C774CF7E-C0E3-46CE-B7AD-0E35AA2E4FA7}" presName="node" presStyleLbl="node1" presStyleIdx="10" presStyleCnt="13">
        <dgm:presLayoutVars>
          <dgm:bulletEnabled val="1"/>
        </dgm:presLayoutVars>
      </dgm:prSet>
      <dgm:spPr/>
    </dgm:pt>
    <dgm:pt modelId="{F10F3619-60F1-D14E-99FF-7DA9E3D66F0D}" type="pres">
      <dgm:prSet presAssocID="{131142BA-3B16-405A-9462-5C20CC6A2AAE}" presName="sibTrans" presStyleCnt="0"/>
      <dgm:spPr/>
    </dgm:pt>
    <dgm:pt modelId="{2F2FDF2C-7600-9F45-BE6A-5492DD4BDE78}" type="pres">
      <dgm:prSet presAssocID="{BF9524D6-415A-4702-8D31-D1C8F7876789}" presName="node" presStyleLbl="node1" presStyleIdx="11" presStyleCnt="13">
        <dgm:presLayoutVars>
          <dgm:bulletEnabled val="1"/>
        </dgm:presLayoutVars>
      </dgm:prSet>
      <dgm:spPr/>
    </dgm:pt>
    <dgm:pt modelId="{24CE0C5E-6A65-7F4D-A573-B5AC58E91DE8}" type="pres">
      <dgm:prSet presAssocID="{66E4025B-AE61-40C5-85B3-F1CF33796F76}" presName="sibTrans" presStyleCnt="0"/>
      <dgm:spPr/>
    </dgm:pt>
    <dgm:pt modelId="{86543A37-D86E-9A4A-A0DE-07181A66EDDE}" type="pres">
      <dgm:prSet presAssocID="{781E5ECF-B669-4D46-B9ED-08F2A77A6CEC}" presName="node" presStyleLbl="node1" presStyleIdx="12" presStyleCnt="13">
        <dgm:presLayoutVars>
          <dgm:bulletEnabled val="1"/>
        </dgm:presLayoutVars>
      </dgm:prSet>
      <dgm:spPr/>
    </dgm:pt>
  </dgm:ptLst>
  <dgm:cxnLst>
    <dgm:cxn modelId="{482E5204-772D-4694-9FAE-6503E0AEAAC5}" srcId="{719EC9B4-1588-4B16-875C-B17C99CAFC81}" destId="{C7641907-75A5-4CE9-9B91-A887017E3CC4}" srcOrd="3" destOrd="0" parTransId="{7E4374E9-FCDB-4D3C-A2D2-4EE29AEDA93F}" sibTransId="{B9E4A8D0-8234-45AE-838C-97CE1DB93655}"/>
    <dgm:cxn modelId="{7A97FA12-9DE1-460A-B965-96AD04619150}" srcId="{719EC9B4-1588-4B16-875C-B17C99CAFC81}" destId="{D8327BBB-406C-4AD3-AD1D-F04C7D2F267B}" srcOrd="6" destOrd="0" parTransId="{D61B3ED1-0E23-46AF-9E6B-55A3E1481D70}" sibTransId="{1157FDF7-80A4-4392-AB13-A0375616499B}"/>
    <dgm:cxn modelId="{BE3D341B-0942-A542-A708-39AF3EB67A5D}" type="presOf" srcId="{781E5ECF-B669-4D46-B9ED-08F2A77A6CEC}" destId="{86543A37-D86E-9A4A-A0DE-07181A66EDDE}" srcOrd="0" destOrd="0" presId="urn:microsoft.com/office/officeart/2005/8/layout/default"/>
    <dgm:cxn modelId="{07A1C21F-DE1C-6A49-8EEF-367181EFC055}" type="presOf" srcId="{47157668-9B8C-482A-ADEC-69964E52646E}" destId="{BDC458F0-6F42-A343-98DC-A0CC41788CD7}" srcOrd="0" destOrd="0" presId="urn:microsoft.com/office/officeart/2005/8/layout/default"/>
    <dgm:cxn modelId="{9FA28922-5430-0742-823E-05CBAFE53F47}" type="presOf" srcId="{719EC9B4-1588-4B16-875C-B17C99CAFC81}" destId="{0C8F4A97-C830-9C49-A6E6-9D652D9139DC}" srcOrd="0" destOrd="0" presId="urn:microsoft.com/office/officeart/2005/8/layout/default"/>
    <dgm:cxn modelId="{71B9592C-FD21-224E-8968-32A28A20E05E}" type="presOf" srcId="{4A93E790-742C-44CB-B405-022FACE2A234}" destId="{D540517A-E314-6349-97E5-E768663FB5E7}" srcOrd="0" destOrd="0" presId="urn:microsoft.com/office/officeart/2005/8/layout/default"/>
    <dgm:cxn modelId="{C45B8133-E8BE-6D41-96D4-127F3D63A70D}" type="presOf" srcId="{0C1A3DF8-3438-442A-BB10-DFAA961E8476}" destId="{562196AB-B4E6-234F-BE1E-18F692067FF3}" srcOrd="0" destOrd="0" presId="urn:microsoft.com/office/officeart/2005/8/layout/default"/>
    <dgm:cxn modelId="{4344FB56-2CA6-46E6-8F0D-5FD4EE6BABB0}" srcId="{719EC9B4-1588-4B16-875C-B17C99CAFC81}" destId="{4A93E790-742C-44CB-B405-022FACE2A234}" srcOrd="5" destOrd="0" parTransId="{00387BDE-C4B1-418A-8BB4-9D4A7593023C}" sibTransId="{FBC6DBB7-6F25-49E5-90C5-E44ED8F9255E}"/>
    <dgm:cxn modelId="{0A25F858-5A44-4114-A44A-0AC069C26AFE}" srcId="{719EC9B4-1588-4B16-875C-B17C99CAFC81}" destId="{C774CF7E-C0E3-46CE-B7AD-0E35AA2E4FA7}" srcOrd="10" destOrd="0" parTransId="{B08D647F-2B5E-406F-8CF9-B4BDEDAB25CC}" sibTransId="{131142BA-3B16-405A-9462-5C20CC6A2AAE}"/>
    <dgm:cxn modelId="{6DE4715F-11C2-E844-9D06-EA8CADF594EA}" type="presOf" srcId="{D8327BBB-406C-4AD3-AD1D-F04C7D2F267B}" destId="{710479EC-0D85-094E-9D03-77B94D51566D}" srcOrd="0" destOrd="0" presId="urn:microsoft.com/office/officeart/2005/8/layout/default"/>
    <dgm:cxn modelId="{1ABA7E69-2496-A54A-9706-159AE463434E}" type="presOf" srcId="{C7641907-75A5-4CE9-9B91-A887017E3CC4}" destId="{9EF1162A-9281-624D-ABF8-719CE0944B45}" srcOrd="0" destOrd="0" presId="urn:microsoft.com/office/officeart/2005/8/layout/default"/>
    <dgm:cxn modelId="{DA8E2F6A-0208-DF43-82D5-834177BB83A6}" type="presOf" srcId="{95832CA7-DE84-4A53-84A4-D5FA30EAC9D6}" destId="{FA7A6D24-DE53-354E-8649-030B323F2EB9}" srcOrd="0" destOrd="0" presId="urn:microsoft.com/office/officeart/2005/8/layout/default"/>
    <dgm:cxn modelId="{BECE436A-45EE-4143-B949-138F7E4DF867}" srcId="{719EC9B4-1588-4B16-875C-B17C99CAFC81}" destId="{8AF6A062-3146-491B-9F1B-4ECEEA5A6409}" srcOrd="0" destOrd="0" parTransId="{0DE1E380-6270-40E5-897E-1018A338535C}" sibTransId="{27C3F888-945F-4585-B3FA-513D50B18E79}"/>
    <dgm:cxn modelId="{D0D15B76-1BC6-4ED5-9010-9AF8E77ABCAF}" srcId="{719EC9B4-1588-4B16-875C-B17C99CAFC81}" destId="{781E5ECF-B669-4D46-B9ED-08F2A77A6CEC}" srcOrd="12" destOrd="0" parTransId="{36F8A65D-A1C4-489F-8F77-0137A2E79EBB}" sibTransId="{50B4375D-E7BB-4F77-BF34-3547E86EAB87}"/>
    <dgm:cxn modelId="{6331F176-AA11-448B-A81C-B38BB4085440}" srcId="{719EC9B4-1588-4B16-875C-B17C99CAFC81}" destId="{D7469642-361C-4471-9C49-3FE55E193402}" srcOrd="4" destOrd="0" parTransId="{DA1EBAA4-8DAD-4AC9-A0E3-A9EB3B519E9B}" sibTransId="{09E9F7C2-E9E6-466A-9668-423AA480123A}"/>
    <dgm:cxn modelId="{9EAC7195-BA3D-2046-B7AD-412D83C807CD}" type="presOf" srcId="{D7469642-361C-4471-9C49-3FE55E193402}" destId="{2E455756-890D-DE4E-A81A-059DAE48A181}" srcOrd="0" destOrd="0" presId="urn:microsoft.com/office/officeart/2005/8/layout/default"/>
    <dgm:cxn modelId="{0AFC3BA6-00C9-A446-AB4C-55BABBE70BF9}" type="presOf" srcId="{45828291-3FB1-4F28-A547-CA78374A945A}" destId="{F68A1DC8-45A1-DA4F-8C1C-7123264B23B3}" srcOrd="0" destOrd="0" presId="urn:microsoft.com/office/officeart/2005/8/layout/default"/>
    <dgm:cxn modelId="{EBF15DB5-B82B-4C12-B72C-2CEC823F8740}" srcId="{719EC9B4-1588-4B16-875C-B17C99CAFC81}" destId="{95832CA7-DE84-4A53-84A4-D5FA30EAC9D6}" srcOrd="9" destOrd="0" parTransId="{15B2033D-7E50-49D0-8845-AB4ADA5E889F}" sibTransId="{49D9775D-D036-4060-A462-8C9C1EF518AA}"/>
    <dgm:cxn modelId="{10408BB8-546A-6946-A530-AFFCA2FB0E64}" type="presOf" srcId="{8AF6A062-3146-491B-9F1B-4ECEEA5A6409}" destId="{7423E04D-9A16-2241-8624-64020D11E5C1}" srcOrd="0" destOrd="0" presId="urn:microsoft.com/office/officeart/2005/8/layout/default"/>
    <dgm:cxn modelId="{C96106C1-3F7C-4EDC-8D51-507D4A8BD7D8}" srcId="{719EC9B4-1588-4B16-875C-B17C99CAFC81}" destId="{0C1A3DF8-3438-442A-BB10-DFAA961E8476}" srcOrd="7" destOrd="0" parTransId="{2D145B51-81DE-433D-9C9A-984BC3D73AA9}" sibTransId="{F6E8E41A-FFB3-48A2-A3F8-403B33D93FEA}"/>
    <dgm:cxn modelId="{DA25D7C7-CDE1-FF4E-9DF1-82D41672CD93}" type="presOf" srcId="{BF9524D6-415A-4702-8D31-D1C8F7876789}" destId="{2F2FDF2C-7600-9F45-BE6A-5492DD4BDE78}" srcOrd="0" destOrd="0" presId="urn:microsoft.com/office/officeart/2005/8/layout/default"/>
    <dgm:cxn modelId="{BB9578C9-3CC9-4B3B-8A1F-46A4788988B1}" srcId="{719EC9B4-1588-4B16-875C-B17C99CAFC81}" destId="{BF9524D6-415A-4702-8D31-D1C8F7876789}" srcOrd="11" destOrd="0" parTransId="{B9D662F0-A153-41B8-93C3-056EF124649F}" sibTransId="{66E4025B-AE61-40C5-85B3-F1CF33796F76}"/>
    <dgm:cxn modelId="{DB64A8CD-4AFE-CC4C-AB13-0C5620ADA5D0}" type="presOf" srcId="{6541267C-5820-46A2-9EA4-4D4911130EB8}" destId="{A1A25342-792F-3345-B882-D44800F33431}" srcOrd="0" destOrd="0" presId="urn:microsoft.com/office/officeart/2005/8/layout/default"/>
    <dgm:cxn modelId="{121CECCD-81B6-7A4A-B052-8B46BB2E5878}" type="presOf" srcId="{C774CF7E-C0E3-46CE-B7AD-0E35AA2E4FA7}" destId="{E291532C-9E33-DA48-B56D-EF900888725E}" srcOrd="0" destOrd="0" presId="urn:microsoft.com/office/officeart/2005/8/layout/default"/>
    <dgm:cxn modelId="{753F3ACF-88E9-47B4-A6D1-E928B9B18F4A}" srcId="{719EC9B4-1588-4B16-875C-B17C99CAFC81}" destId="{47157668-9B8C-482A-ADEC-69964E52646E}" srcOrd="2" destOrd="0" parTransId="{A1126E71-A864-4FAC-8697-2B88292D6B72}" sibTransId="{049B25FE-DBAF-4993-9639-159B74D21050}"/>
    <dgm:cxn modelId="{4C7118D1-46B7-41F5-A63D-F299F3C1D635}" srcId="{719EC9B4-1588-4B16-875C-B17C99CAFC81}" destId="{6541267C-5820-46A2-9EA4-4D4911130EB8}" srcOrd="8" destOrd="0" parTransId="{F55436FB-0B24-4491-9447-6DF49FB3202A}" sibTransId="{72C1B491-C65D-4374-AFA5-5DC1D9F1D4E6}"/>
    <dgm:cxn modelId="{533C76DF-FED3-4821-A098-DF49BFF9A9DC}" srcId="{719EC9B4-1588-4B16-875C-B17C99CAFC81}" destId="{45828291-3FB1-4F28-A547-CA78374A945A}" srcOrd="1" destOrd="0" parTransId="{3E7A1EE1-59E3-4847-81F2-939082F260A4}" sibTransId="{12EFF555-34B2-476E-B029-B6FF2F5C69C6}"/>
    <dgm:cxn modelId="{433D5DA8-8CD5-D94C-B7D3-12E9B352895A}" type="presParOf" srcId="{0C8F4A97-C830-9C49-A6E6-9D652D9139DC}" destId="{7423E04D-9A16-2241-8624-64020D11E5C1}" srcOrd="0" destOrd="0" presId="urn:microsoft.com/office/officeart/2005/8/layout/default"/>
    <dgm:cxn modelId="{31C3B59C-761A-E541-BEEE-E1E2E723B1CB}" type="presParOf" srcId="{0C8F4A97-C830-9C49-A6E6-9D652D9139DC}" destId="{03E05052-4CEA-1D4D-B030-0E7F4427CFC0}" srcOrd="1" destOrd="0" presId="urn:microsoft.com/office/officeart/2005/8/layout/default"/>
    <dgm:cxn modelId="{59D6F003-4CAB-114B-875B-284BF3998717}" type="presParOf" srcId="{0C8F4A97-C830-9C49-A6E6-9D652D9139DC}" destId="{F68A1DC8-45A1-DA4F-8C1C-7123264B23B3}" srcOrd="2" destOrd="0" presId="urn:microsoft.com/office/officeart/2005/8/layout/default"/>
    <dgm:cxn modelId="{91A66854-5D42-E445-9D59-E54D62619D3F}" type="presParOf" srcId="{0C8F4A97-C830-9C49-A6E6-9D652D9139DC}" destId="{C5BA165C-CB5C-7A4F-9363-998F2405441B}" srcOrd="3" destOrd="0" presId="urn:microsoft.com/office/officeart/2005/8/layout/default"/>
    <dgm:cxn modelId="{3DC884EA-D0CA-4E4D-8454-C789931AED57}" type="presParOf" srcId="{0C8F4A97-C830-9C49-A6E6-9D652D9139DC}" destId="{BDC458F0-6F42-A343-98DC-A0CC41788CD7}" srcOrd="4" destOrd="0" presId="urn:microsoft.com/office/officeart/2005/8/layout/default"/>
    <dgm:cxn modelId="{73C74A29-58F0-8E44-B828-2674CF839465}" type="presParOf" srcId="{0C8F4A97-C830-9C49-A6E6-9D652D9139DC}" destId="{34867AF3-2E37-2D43-B41A-C7349EBB96CA}" srcOrd="5" destOrd="0" presId="urn:microsoft.com/office/officeart/2005/8/layout/default"/>
    <dgm:cxn modelId="{ED925C69-7E29-EB45-B42F-FF6D4A67D399}" type="presParOf" srcId="{0C8F4A97-C830-9C49-A6E6-9D652D9139DC}" destId="{9EF1162A-9281-624D-ABF8-719CE0944B45}" srcOrd="6" destOrd="0" presId="urn:microsoft.com/office/officeart/2005/8/layout/default"/>
    <dgm:cxn modelId="{01261AD5-60BB-544D-985E-E9F82E8558F3}" type="presParOf" srcId="{0C8F4A97-C830-9C49-A6E6-9D652D9139DC}" destId="{B5C2FA31-66DD-944B-8C71-24A782DE3B7A}" srcOrd="7" destOrd="0" presId="urn:microsoft.com/office/officeart/2005/8/layout/default"/>
    <dgm:cxn modelId="{6F655983-632C-324E-A0AE-2828FEA2191F}" type="presParOf" srcId="{0C8F4A97-C830-9C49-A6E6-9D652D9139DC}" destId="{2E455756-890D-DE4E-A81A-059DAE48A181}" srcOrd="8" destOrd="0" presId="urn:microsoft.com/office/officeart/2005/8/layout/default"/>
    <dgm:cxn modelId="{E799F796-9ECC-3C4E-80E5-0C6AD7D0639E}" type="presParOf" srcId="{0C8F4A97-C830-9C49-A6E6-9D652D9139DC}" destId="{748DA78B-FC03-9A47-A2A9-FED9DFB97609}" srcOrd="9" destOrd="0" presId="urn:microsoft.com/office/officeart/2005/8/layout/default"/>
    <dgm:cxn modelId="{47F0E637-14D0-AA4E-8770-4BBE48C76031}" type="presParOf" srcId="{0C8F4A97-C830-9C49-A6E6-9D652D9139DC}" destId="{D540517A-E314-6349-97E5-E768663FB5E7}" srcOrd="10" destOrd="0" presId="urn:microsoft.com/office/officeart/2005/8/layout/default"/>
    <dgm:cxn modelId="{E20A2C08-C4FD-9641-97E4-55A9F38AFC5E}" type="presParOf" srcId="{0C8F4A97-C830-9C49-A6E6-9D652D9139DC}" destId="{93986B92-5E68-0142-825C-46537E4BF33F}" srcOrd="11" destOrd="0" presId="urn:microsoft.com/office/officeart/2005/8/layout/default"/>
    <dgm:cxn modelId="{24B8F36A-774E-3849-8152-41D18303E05C}" type="presParOf" srcId="{0C8F4A97-C830-9C49-A6E6-9D652D9139DC}" destId="{710479EC-0D85-094E-9D03-77B94D51566D}" srcOrd="12" destOrd="0" presId="urn:microsoft.com/office/officeart/2005/8/layout/default"/>
    <dgm:cxn modelId="{055298C3-F3CC-1240-B2F4-EEEE3FD0AA24}" type="presParOf" srcId="{0C8F4A97-C830-9C49-A6E6-9D652D9139DC}" destId="{AE127FF7-6ADF-0E40-BF6F-84F85C11BE92}" srcOrd="13" destOrd="0" presId="urn:microsoft.com/office/officeart/2005/8/layout/default"/>
    <dgm:cxn modelId="{5F3B9614-4866-5944-9B6F-AB1C80F1F880}" type="presParOf" srcId="{0C8F4A97-C830-9C49-A6E6-9D652D9139DC}" destId="{562196AB-B4E6-234F-BE1E-18F692067FF3}" srcOrd="14" destOrd="0" presId="urn:microsoft.com/office/officeart/2005/8/layout/default"/>
    <dgm:cxn modelId="{4ED9236E-DDE3-F54C-A44D-E94D2161813B}" type="presParOf" srcId="{0C8F4A97-C830-9C49-A6E6-9D652D9139DC}" destId="{9D00EA0A-7C15-D548-BD71-8C51084579B6}" srcOrd="15" destOrd="0" presId="urn:microsoft.com/office/officeart/2005/8/layout/default"/>
    <dgm:cxn modelId="{7F0628D5-F200-5941-BFDA-1AC1BE35C86D}" type="presParOf" srcId="{0C8F4A97-C830-9C49-A6E6-9D652D9139DC}" destId="{A1A25342-792F-3345-B882-D44800F33431}" srcOrd="16" destOrd="0" presId="urn:microsoft.com/office/officeart/2005/8/layout/default"/>
    <dgm:cxn modelId="{68926DA7-0163-004F-A9C2-4BAC9914627A}" type="presParOf" srcId="{0C8F4A97-C830-9C49-A6E6-9D652D9139DC}" destId="{BBBAFA51-4124-5E4E-BE20-8814B6C1CACA}" srcOrd="17" destOrd="0" presId="urn:microsoft.com/office/officeart/2005/8/layout/default"/>
    <dgm:cxn modelId="{349F85CC-64F7-6E48-B3AA-CC3B062CB51A}" type="presParOf" srcId="{0C8F4A97-C830-9C49-A6E6-9D652D9139DC}" destId="{FA7A6D24-DE53-354E-8649-030B323F2EB9}" srcOrd="18" destOrd="0" presId="urn:microsoft.com/office/officeart/2005/8/layout/default"/>
    <dgm:cxn modelId="{DB91B1AD-6B52-3849-9DD6-165E412C3B6B}" type="presParOf" srcId="{0C8F4A97-C830-9C49-A6E6-9D652D9139DC}" destId="{E849B3BB-4FB4-444F-9A82-247A40F3E917}" srcOrd="19" destOrd="0" presId="urn:microsoft.com/office/officeart/2005/8/layout/default"/>
    <dgm:cxn modelId="{5831EEAC-E1C8-AB49-8582-D53E90B50616}" type="presParOf" srcId="{0C8F4A97-C830-9C49-A6E6-9D652D9139DC}" destId="{E291532C-9E33-DA48-B56D-EF900888725E}" srcOrd="20" destOrd="0" presId="urn:microsoft.com/office/officeart/2005/8/layout/default"/>
    <dgm:cxn modelId="{A9056737-A48B-ED4A-AC29-A5EEC92E38BF}" type="presParOf" srcId="{0C8F4A97-C830-9C49-A6E6-9D652D9139DC}" destId="{F10F3619-60F1-D14E-99FF-7DA9E3D66F0D}" srcOrd="21" destOrd="0" presId="urn:microsoft.com/office/officeart/2005/8/layout/default"/>
    <dgm:cxn modelId="{EFB1F3B0-E738-B748-8D8C-56BC9875E454}" type="presParOf" srcId="{0C8F4A97-C830-9C49-A6E6-9D652D9139DC}" destId="{2F2FDF2C-7600-9F45-BE6A-5492DD4BDE78}" srcOrd="22" destOrd="0" presId="urn:microsoft.com/office/officeart/2005/8/layout/default"/>
    <dgm:cxn modelId="{15E3B7A8-FDDD-5F40-AD4B-BB1BA3EFA6F0}" type="presParOf" srcId="{0C8F4A97-C830-9C49-A6E6-9D652D9139DC}" destId="{24CE0C5E-6A65-7F4D-A573-B5AC58E91DE8}" srcOrd="23" destOrd="0" presId="urn:microsoft.com/office/officeart/2005/8/layout/default"/>
    <dgm:cxn modelId="{E9613AE4-4E72-F44E-A160-6B1F964098EC}" type="presParOf" srcId="{0C8F4A97-C830-9C49-A6E6-9D652D9139DC}" destId="{86543A37-D86E-9A4A-A0DE-07181A66EDDE}"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3E04D-9A16-2241-8624-64020D11E5C1}">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a:t>
          </a:r>
          <a:r>
            <a:rPr lang="en-IN" sz="1200" b="1" kern="1200" dirty="0" err="1"/>
            <a:t>dplyr</a:t>
          </a:r>
          <a:r>
            <a:rPr lang="en-IN" sz="1200" b="1" kern="1200" dirty="0"/>
            <a:t>": </a:t>
          </a:r>
          <a:r>
            <a:rPr lang="en-IN" sz="1200" kern="1200" dirty="0"/>
            <a:t>Used for data manipulation, including data filtering, data aggregation, data transformation, and data summarization.</a:t>
          </a:r>
          <a:endParaRPr lang="en-US" sz="1200" kern="1200" dirty="0"/>
        </a:p>
      </dsp:txBody>
      <dsp:txXfrm>
        <a:off x="3594" y="229666"/>
        <a:ext cx="1946002" cy="1167601"/>
      </dsp:txXfrm>
    </dsp:sp>
    <dsp:sp modelId="{F68A1DC8-45A1-DA4F-8C1C-7123264B23B3}">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"ggplot2": </a:t>
          </a:r>
          <a:r>
            <a:rPr lang="en-IN" sz="1200" kern="1200"/>
            <a:t>Used for data visualization, creating a wide range of static and dynamic plots.</a:t>
          </a:r>
          <a:endParaRPr lang="en-US" sz="1200" kern="1200"/>
        </a:p>
      </dsp:txBody>
      <dsp:txXfrm>
        <a:off x="2144196" y="229666"/>
        <a:ext cx="1946002" cy="1167601"/>
      </dsp:txXfrm>
    </dsp:sp>
    <dsp:sp modelId="{BDC458F0-6F42-A343-98DC-A0CC41788CD7}">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"scales": </a:t>
          </a:r>
          <a:r>
            <a:rPr lang="en-IN" sz="1200" kern="1200"/>
            <a:t>Used for modifying the scales and aesthetics of data visualizations created with ggplot2.</a:t>
          </a:r>
          <a:endParaRPr lang="en-US" sz="1200" kern="1200"/>
        </a:p>
      </dsp:txBody>
      <dsp:txXfrm>
        <a:off x="4284798" y="229666"/>
        <a:ext cx="1946002" cy="1167601"/>
      </dsp:txXfrm>
    </dsp:sp>
    <dsp:sp modelId="{9EF1162A-9281-624D-ABF8-719CE0944B45}">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"zoo": </a:t>
          </a:r>
          <a:r>
            <a:rPr lang="en-IN" sz="1200" kern="1200"/>
            <a:t>Used for time series data analysis and manipulation, including handling irregular time series data.</a:t>
          </a:r>
          <a:endParaRPr lang="en-US" sz="1200" kern="1200"/>
        </a:p>
      </dsp:txBody>
      <dsp:txXfrm>
        <a:off x="6425401" y="229666"/>
        <a:ext cx="1946002" cy="1167601"/>
      </dsp:txXfrm>
    </dsp:sp>
    <dsp:sp modelId="{2E455756-890D-DE4E-A81A-059DAE48A181}">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"tidyverse": </a:t>
          </a:r>
          <a:r>
            <a:rPr lang="en-IN" sz="1200" kern="1200"/>
            <a:t>An ecosystem of packages for data wrangling and data visualization in R, including dplyr, ggplot2, and tidyr.</a:t>
          </a:r>
          <a:endParaRPr lang="en-US" sz="1200" kern="1200"/>
        </a:p>
      </dsp:txBody>
      <dsp:txXfrm>
        <a:off x="8566003" y="229666"/>
        <a:ext cx="1946002" cy="1167601"/>
      </dsp:txXfrm>
    </dsp:sp>
    <dsp:sp modelId="{D540517A-E314-6349-97E5-E768663FB5E7}">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"tidyr": </a:t>
          </a:r>
          <a:r>
            <a:rPr lang="en-IN" sz="1200" kern="1200"/>
            <a:t>Used for data cleaning and tidying, including handling missing values, reshaping data, and filling gaps in data.</a:t>
          </a:r>
          <a:endParaRPr lang="en-US" sz="1200" kern="1200"/>
        </a:p>
      </dsp:txBody>
      <dsp:txXfrm>
        <a:off x="3594" y="1591868"/>
        <a:ext cx="1946002" cy="1167601"/>
      </dsp:txXfrm>
    </dsp:sp>
    <dsp:sp modelId="{710479EC-0D85-094E-9D03-77B94D51566D}">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"lubridate": </a:t>
          </a:r>
          <a:r>
            <a:rPr lang="en-IN" sz="1200" kern="1200"/>
            <a:t>Used for working with dates and times in R, including parsing, manipulating, and formatting date-time objects.</a:t>
          </a:r>
          <a:endParaRPr lang="en-US" sz="1200" kern="1200"/>
        </a:p>
      </dsp:txBody>
      <dsp:txXfrm>
        <a:off x="2144196" y="1591868"/>
        <a:ext cx="1946002" cy="1167601"/>
      </dsp:txXfrm>
    </dsp:sp>
    <dsp:sp modelId="{562196AB-B4E6-234F-BE1E-18F692067FF3}">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"car": </a:t>
          </a:r>
          <a:r>
            <a:rPr lang="en-IN" sz="1200" kern="1200"/>
            <a:t>Used for regression diagnostics and visualizations, including residual plots, influence diagnostics, and variance inflation factor (VIF) calculations.</a:t>
          </a:r>
          <a:endParaRPr lang="en-US" sz="1200" kern="1200"/>
        </a:p>
      </dsp:txBody>
      <dsp:txXfrm>
        <a:off x="4284798" y="1591868"/>
        <a:ext cx="1946002" cy="1167601"/>
      </dsp:txXfrm>
    </dsp:sp>
    <dsp:sp modelId="{A1A25342-792F-3345-B882-D44800F33431}">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"stats": </a:t>
          </a:r>
          <a:r>
            <a:rPr lang="en-IN" sz="1200" kern="1200"/>
            <a:t>A core R package for statistical functions and procedures.</a:t>
          </a:r>
          <a:endParaRPr lang="en-US" sz="1200" kern="1200"/>
        </a:p>
      </dsp:txBody>
      <dsp:txXfrm>
        <a:off x="6425401" y="1591868"/>
        <a:ext cx="1946002" cy="1167601"/>
      </dsp:txXfrm>
    </dsp:sp>
    <dsp:sp modelId="{FA7A6D24-DE53-354E-8649-030B323F2EB9}">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"corrplot": </a:t>
          </a:r>
          <a:r>
            <a:rPr lang="en-IN" sz="1200" kern="1200"/>
            <a:t>Used for creating correlation plots and matrices to visualize correlations between variables.</a:t>
          </a:r>
          <a:endParaRPr lang="en-US" sz="1200" kern="1200"/>
        </a:p>
      </dsp:txBody>
      <dsp:txXfrm>
        <a:off x="8566003" y="1591868"/>
        <a:ext cx="1946002" cy="1167601"/>
      </dsp:txXfrm>
    </dsp:sp>
    <dsp:sp modelId="{E291532C-9E33-DA48-B56D-EF900888725E}">
      <dsp:nvSpPr>
        <dsp:cNvPr id="0" name=""/>
        <dsp:cNvSpPr/>
      </dsp:nvSpPr>
      <dsp:spPr>
        <a:xfrm>
          <a:off x="2144196"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"caTools": </a:t>
          </a:r>
          <a:r>
            <a:rPr lang="en-IN" sz="1200" kern="1200"/>
            <a:t>Used for data preprocessing, including data sampling, variable encoding, and splitting data into training and testing sets.</a:t>
          </a:r>
          <a:endParaRPr lang="en-US" sz="1200" kern="1200"/>
        </a:p>
      </dsp:txBody>
      <dsp:txXfrm>
        <a:off x="2144196" y="2954069"/>
        <a:ext cx="1946002" cy="1167601"/>
      </dsp:txXfrm>
    </dsp:sp>
    <dsp:sp modelId="{2F2FDF2C-7600-9F45-BE6A-5492DD4BDE78}">
      <dsp:nvSpPr>
        <dsp:cNvPr id="0" name=""/>
        <dsp:cNvSpPr/>
      </dsp:nvSpPr>
      <dsp:spPr>
        <a:xfrm>
          <a:off x="4284798"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"MLmetrics": </a:t>
          </a:r>
          <a:r>
            <a:rPr lang="en-IN" sz="1200" kern="1200"/>
            <a:t>Used for evaluating machine learning model performance with various metrics, including accuracy, precision, recall, F1 score, etc.</a:t>
          </a:r>
          <a:endParaRPr lang="en-US" sz="1200" kern="1200"/>
        </a:p>
      </dsp:txBody>
      <dsp:txXfrm>
        <a:off x="4284798" y="2954069"/>
        <a:ext cx="1946002" cy="1167601"/>
      </dsp:txXfrm>
    </dsp:sp>
    <dsp:sp modelId="{86543A37-D86E-9A4A-A0DE-07181A66EDDE}">
      <dsp:nvSpPr>
        <dsp:cNvPr id="0" name=""/>
        <dsp:cNvSpPr/>
      </dsp:nvSpPr>
      <dsp:spPr>
        <a:xfrm>
          <a:off x="6425401"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"repr": </a:t>
          </a:r>
          <a:r>
            <a:rPr lang="en-IN" sz="1200" kern="1200"/>
            <a:t>Used for controlling the representation of objects in R, including customizing the display of data structures and outputs in the R console.</a:t>
          </a:r>
          <a:endParaRPr lang="en-US" sz="1200" kern="1200"/>
        </a:p>
      </dsp:txBody>
      <dsp:txXfrm>
        <a:off x="6425401"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DC7E-4773-E939-FBAE-10A1695B377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833B41-540C-4A16-4CF2-17548E83E3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A065BD-BF08-4ED1-51E0-FBA6149B6B41}"/>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5" name="Footer Placeholder 4">
            <a:extLst>
              <a:ext uri="{FF2B5EF4-FFF2-40B4-BE49-F238E27FC236}">
                <a16:creationId xmlns:a16="http://schemas.microsoft.com/office/drawing/2014/main" id="{0361DB9B-ACBA-03B9-A8C2-F1189B9C05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B44CA5-493E-2FF0-EEB6-E50D26DEC91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301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39B0-7386-774C-F447-50C574F348C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4F7643-9CD1-41C1-AED9-70FBBA0A86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CF698C-C113-2939-AF81-F065ED3134A0}"/>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5" name="Footer Placeholder 4">
            <a:extLst>
              <a:ext uri="{FF2B5EF4-FFF2-40B4-BE49-F238E27FC236}">
                <a16:creationId xmlns:a16="http://schemas.microsoft.com/office/drawing/2014/main" id="{2F8048EF-ED87-66D4-24A7-273A61462B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142C23-5F98-1177-8BBC-DB79CEC7004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597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6EB44-9197-C082-7D8A-91701EC6A9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20357B-7565-467F-B630-5045FA0EDC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FB9120-E4F9-6F0B-E8E8-8CCCDE4AB4E9}"/>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5" name="Footer Placeholder 4">
            <a:extLst>
              <a:ext uri="{FF2B5EF4-FFF2-40B4-BE49-F238E27FC236}">
                <a16:creationId xmlns:a16="http://schemas.microsoft.com/office/drawing/2014/main" id="{D69EB6AB-09FB-DE5C-5E82-A1475CD115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434C42-7859-9F23-3EE3-312CEC8B996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8255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18E7-9094-3BA6-34FD-8B3441748A2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5AA7590-B202-FB34-0AB2-83352AD954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643B53-190D-A427-306A-086048C6DECB}"/>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5" name="Footer Placeholder 4">
            <a:extLst>
              <a:ext uri="{FF2B5EF4-FFF2-40B4-BE49-F238E27FC236}">
                <a16:creationId xmlns:a16="http://schemas.microsoft.com/office/drawing/2014/main" id="{76625EE6-1144-C835-FF4F-DD1F903F24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A2DD1-B658-30EF-671C-7AF163E7005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473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D6A2-A0D9-9E83-CDB1-CE42FD52F9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94F1668-4311-ED6E-1FAD-803F205ED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7C8BC52-FC08-3DF6-84BF-07C87536AE46}"/>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5" name="Footer Placeholder 4">
            <a:extLst>
              <a:ext uri="{FF2B5EF4-FFF2-40B4-BE49-F238E27FC236}">
                <a16:creationId xmlns:a16="http://schemas.microsoft.com/office/drawing/2014/main" id="{E382CDBB-EB71-6EE2-FE65-AFB1A42E45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63E534-02F4-34CD-502B-D1A19EDAB7D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46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98A1-A6CB-7DFA-8182-51271A0F00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C78A8F-9B1F-DC96-BCA7-3F81FED9C52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99F6A5-56EA-7D15-44FA-E0B2CE6D96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E42FF7B-C075-94E3-1019-AC98F3FEAD24}"/>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6" name="Footer Placeholder 5">
            <a:extLst>
              <a:ext uri="{FF2B5EF4-FFF2-40B4-BE49-F238E27FC236}">
                <a16:creationId xmlns:a16="http://schemas.microsoft.com/office/drawing/2014/main" id="{E3AB5AA3-4032-EDED-58AA-DD0B65381D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642239-8100-762C-9C2C-C210A33DD4A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186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97416-F663-160F-8746-87AE9162109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95877D-5C48-5920-8827-823BBCED73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0E38AD6-820D-75E7-EC8D-0F2ECCE52D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C3AEB8-0BC3-6DC7-9E54-A37BFF86E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ADAA22-C8F9-A525-B61B-38D40B3DF19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5FBB363-7AA0-E4B2-6E87-8ED1CD2CA339}"/>
              </a:ext>
            </a:extLst>
          </p:cNvPr>
          <p:cNvSpPr>
            <a:spLocks noGrp="1"/>
          </p:cNvSpPr>
          <p:nvPr>
            <p:ph type="dt" sz="half" idx="10"/>
          </p:nvPr>
        </p:nvSpPr>
        <p:spPr/>
        <p:txBody>
          <a:bodyPr/>
          <a:lstStyle/>
          <a:p>
            <a:fld id="{48A87A34-81AB-432B-8DAE-1953F412C126}" type="datetimeFigureOut">
              <a:rPr lang="en-US" smtClean="0"/>
              <a:pPr/>
              <a:t>7/28/23</a:t>
            </a:fld>
            <a:endParaRPr lang="en-US" dirty="0"/>
          </a:p>
        </p:txBody>
      </p:sp>
      <p:sp>
        <p:nvSpPr>
          <p:cNvPr id="8" name="Footer Placeholder 7">
            <a:extLst>
              <a:ext uri="{FF2B5EF4-FFF2-40B4-BE49-F238E27FC236}">
                <a16:creationId xmlns:a16="http://schemas.microsoft.com/office/drawing/2014/main" id="{43EFF077-BA1F-304B-D650-2420E03671E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324774-7894-697F-10B3-2DAC56B90AA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212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2061-2390-5E60-A6BC-223BEFA6475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11C6F3-B81A-71DC-8BCA-A8B2EC812269}"/>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4" name="Footer Placeholder 3">
            <a:extLst>
              <a:ext uri="{FF2B5EF4-FFF2-40B4-BE49-F238E27FC236}">
                <a16:creationId xmlns:a16="http://schemas.microsoft.com/office/drawing/2014/main" id="{BDED1D37-9B76-C553-A9F7-09D4066F6EE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B55E70-B349-412A-2F61-5E7D43D5C40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503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076B1-AC35-8571-F35F-B918CBFACF3E}"/>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3" name="Footer Placeholder 2">
            <a:extLst>
              <a:ext uri="{FF2B5EF4-FFF2-40B4-BE49-F238E27FC236}">
                <a16:creationId xmlns:a16="http://schemas.microsoft.com/office/drawing/2014/main" id="{015EB6E5-B0F4-B9D4-D1DA-8567A30F3FC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B2FEC01-E258-9D2A-9E37-C106B006D60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232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11E4-609E-D7D1-A213-C4A1FE469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C425A0-724F-1B07-2AB3-23845E9734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A95FBA2-98DA-DF52-0DB3-FA11B1D07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A62C62-4F6B-6982-884E-9AF659232C60}"/>
              </a:ext>
            </a:extLst>
          </p:cNvPr>
          <p:cNvSpPr>
            <a:spLocks noGrp="1"/>
          </p:cNvSpPr>
          <p:nvPr>
            <p:ph type="dt" sz="half" idx="10"/>
          </p:nvPr>
        </p:nvSpPr>
        <p:spPr/>
        <p:txBody>
          <a:bodyPr/>
          <a:lstStyle/>
          <a:p>
            <a:fld id="{48A87A34-81AB-432B-8DAE-1953F412C126}" type="datetimeFigureOut">
              <a:rPr lang="en-US" smtClean="0"/>
              <a:t>7/28/23</a:t>
            </a:fld>
            <a:endParaRPr lang="en-US" dirty="0"/>
          </a:p>
        </p:txBody>
      </p:sp>
      <p:sp>
        <p:nvSpPr>
          <p:cNvPr id="6" name="Footer Placeholder 5">
            <a:extLst>
              <a:ext uri="{FF2B5EF4-FFF2-40B4-BE49-F238E27FC236}">
                <a16:creationId xmlns:a16="http://schemas.microsoft.com/office/drawing/2014/main" id="{8FA1376C-B83A-EB1C-AA00-2C3DAE5A7F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73AF73-1997-BDFC-A174-895ECF0A466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03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5064-7517-C042-433E-01B1DD760E7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5F3FEB-6E15-0F88-6572-46BB2A86D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0D7DC-FF22-6397-DDE6-9836852FA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C973F8-85E3-D9C5-3E25-6F168312BE9A}"/>
              </a:ext>
            </a:extLst>
          </p:cNvPr>
          <p:cNvSpPr>
            <a:spLocks noGrp="1"/>
          </p:cNvSpPr>
          <p:nvPr>
            <p:ph type="dt" sz="half" idx="10"/>
          </p:nvPr>
        </p:nvSpPr>
        <p:spPr/>
        <p:txBody>
          <a:bodyPr/>
          <a:lstStyle/>
          <a:p>
            <a:fld id="{48A87A34-81AB-432B-8DAE-1953F412C126}" type="datetimeFigureOut">
              <a:rPr lang="en-US" smtClean="0"/>
              <a:pPr/>
              <a:t>7/28/23</a:t>
            </a:fld>
            <a:endParaRPr lang="en-US" dirty="0"/>
          </a:p>
        </p:txBody>
      </p:sp>
      <p:sp>
        <p:nvSpPr>
          <p:cNvPr id="6" name="Footer Placeholder 5">
            <a:extLst>
              <a:ext uri="{FF2B5EF4-FFF2-40B4-BE49-F238E27FC236}">
                <a16:creationId xmlns:a16="http://schemas.microsoft.com/office/drawing/2014/main" id="{1A4BCE90-FE0F-91A6-FC95-E92442AA73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E70785-8F47-2FC8-0084-EA1C52AF46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994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22DEC-2A92-ABBC-2A0D-2EB7C81CE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78BB02-025D-2110-9970-B061390585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DEC973-EEC3-1326-C61F-5D7146B541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7/28/23</a:t>
            </a:fld>
            <a:endParaRPr lang="en-US" dirty="0"/>
          </a:p>
        </p:txBody>
      </p:sp>
      <p:sp>
        <p:nvSpPr>
          <p:cNvPr id="5" name="Footer Placeholder 4">
            <a:extLst>
              <a:ext uri="{FF2B5EF4-FFF2-40B4-BE49-F238E27FC236}">
                <a16:creationId xmlns:a16="http://schemas.microsoft.com/office/drawing/2014/main" id="{131D5F2E-7644-7AFD-C3C6-2BB5E8800D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1F5264A-E3FD-9489-5463-3C81975A8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3306438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F236B-A494-13E3-6CCA-0190C0E2C818}"/>
              </a:ext>
            </a:extLst>
          </p:cNvPr>
          <p:cNvPicPr>
            <a:picLocks noChangeAspect="1"/>
          </p:cNvPicPr>
          <p:nvPr/>
        </p:nvPicPr>
        <p:blipFill rotWithShape="1">
          <a:blip r:embed="rId2"/>
          <a:srcRect r="15755" b="2"/>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994500-313B-63F4-CD74-18898BCFA2B6}"/>
              </a:ext>
            </a:extLst>
          </p:cNvPr>
          <p:cNvSpPr>
            <a:spLocks noGrp="1"/>
          </p:cNvSpPr>
          <p:nvPr>
            <p:ph type="ctrTitle"/>
          </p:nvPr>
        </p:nvSpPr>
        <p:spPr>
          <a:xfrm>
            <a:off x="738472" y="178089"/>
            <a:ext cx="11365898" cy="2428545"/>
          </a:xfrm>
          <a:noFill/>
        </p:spPr>
        <p:txBody>
          <a:bodyPr>
            <a:normAutofit/>
          </a:bodyPr>
          <a:lstStyle/>
          <a:p>
            <a:pPr algn="l"/>
            <a:r>
              <a:rPr lang="en-US" sz="4000" b="1" dirty="0"/>
              <a:t>		Walmart Sales EDA and Clustering </a:t>
            </a:r>
          </a:p>
        </p:txBody>
      </p:sp>
      <p:sp>
        <p:nvSpPr>
          <p:cNvPr id="3" name="Subtitle 2">
            <a:extLst>
              <a:ext uri="{FF2B5EF4-FFF2-40B4-BE49-F238E27FC236}">
                <a16:creationId xmlns:a16="http://schemas.microsoft.com/office/drawing/2014/main" id="{2F6C7A62-71FC-8384-2FD3-7BC6681A6AAE}"/>
              </a:ext>
            </a:extLst>
          </p:cNvPr>
          <p:cNvSpPr>
            <a:spLocks noGrp="1"/>
          </p:cNvSpPr>
          <p:nvPr>
            <p:ph type="subTitle" idx="1"/>
          </p:nvPr>
        </p:nvSpPr>
        <p:spPr>
          <a:xfrm>
            <a:off x="641265" y="2606635"/>
            <a:ext cx="4070592" cy="3473531"/>
          </a:xfrm>
          <a:noFill/>
        </p:spPr>
        <p:txBody>
          <a:bodyPr>
            <a:normAutofit/>
          </a:bodyPr>
          <a:lstStyle/>
          <a:p>
            <a:pPr algn="l"/>
            <a:endParaRPr lang="en-US" dirty="0"/>
          </a:p>
        </p:txBody>
      </p:sp>
    </p:spTree>
    <p:extLst>
      <p:ext uri="{BB962C8B-B14F-4D97-AF65-F5344CB8AC3E}">
        <p14:creationId xmlns:p14="http://schemas.microsoft.com/office/powerpoint/2010/main" val="1348972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54A35-BE6D-B95D-2749-868937BD5B5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effectLst/>
                <a:latin typeface="+mj-lt"/>
                <a:ea typeface="+mj-ea"/>
                <a:cs typeface="+mj-cs"/>
              </a:rPr>
              <a:t>Plotting Christmas Sales for 2010-12-31 and 2011-12-30 </a:t>
            </a:r>
            <a:endParaRPr lang="en-US" sz="4100" kern="120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medium confidence">
            <a:extLst>
              <a:ext uri="{FF2B5EF4-FFF2-40B4-BE49-F238E27FC236}">
                <a16:creationId xmlns:a16="http://schemas.microsoft.com/office/drawing/2014/main" id="{6D851844-2332-3BAA-B035-C4C71D650AE4}"/>
              </a:ext>
            </a:extLst>
          </p:cNvPr>
          <p:cNvPicPr>
            <a:picLocks noGrp="1" noChangeAspect="1"/>
          </p:cNvPicPr>
          <p:nvPr>
            <p:ph idx="1"/>
          </p:nvPr>
        </p:nvPicPr>
        <p:blipFill>
          <a:blip r:embed="rId2"/>
          <a:stretch>
            <a:fillRect/>
          </a:stretch>
        </p:blipFill>
        <p:spPr>
          <a:xfrm>
            <a:off x="4654296" y="1070534"/>
            <a:ext cx="7214616" cy="4689500"/>
          </a:xfrm>
          <a:prstGeom prst="rect">
            <a:avLst/>
          </a:prstGeom>
        </p:spPr>
      </p:pic>
    </p:spTree>
    <p:extLst>
      <p:ext uri="{BB962C8B-B14F-4D97-AF65-F5344CB8AC3E}">
        <p14:creationId xmlns:p14="http://schemas.microsoft.com/office/powerpoint/2010/main" val="1528268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94145-44F5-80D8-D4C8-B3CB6BF54EFB}"/>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200">
                <a:effectLst/>
              </a:rPr>
              <a:t>Plotting Labour Day Sales for 2010-09-10, 2011-09-09, and 2012-09-07 </a:t>
            </a:r>
            <a:endParaRPr lang="en-US" sz="4200"/>
          </a:p>
        </p:txBody>
      </p:sp>
      <p:sp>
        <p:nvSpPr>
          <p:cNvPr id="2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Chart&#10;&#10;Description automatically generated">
            <a:extLst>
              <a:ext uri="{FF2B5EF4-FFF2-40B4-BE49-F238E27FC236}">
                <a16:creationId xmlns:a16="http://schemas.microsoft.com/office/drawing/2014/main" id="{D605E6CC-2472-FDD1-450C-FF53509D096D}"/>
              </a:ext>
            </a:extLst>
          </p:cNvPr>
          <p:cNvPicPr>
            <a:picLocks noGrp="1" noChangeAspect="1"/>
          </p:cNvPicPr>
          <p:nvPr>
            <p:ph idx="1"/>
          </p:nvPr>
        </p:nvPicPr>
        <p:blipFill>
          <a:blip r:embed="rId2"/>
          <a:stretch>
            <a:fillRect/>
          </a:stretch>
        </p:blipFill>
        <p:spPr>
          <a:xfrm>
            <a:off x="4716002" y="1131942"/>
            <a:ext cx="6690864" cy="4351338"/>
          </a:xfrm>
        </p:spPr>
      </p:pic>
    </p:spTree>
    <p:extLst>
      <p:ext uri="{BB962C8B-B14F-4D97-AF65-F5344CB8AC3E}">
        <p14:creationId xmlns:p14="http://schemas.microsoft.com/office/powerpoint/2010/main" val="239914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6C743-0A5B-3479-4D8E-4B7B52AA87C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effectLst/>
                <a:latin typeface="+mj-lt"/>
                <a:ea typeface="+mj-ea"/>
                <a:cs typeface="+mj-cs"/>
              </a:rPr>
              <a:t>Plotting Thanksgiving Sales for 2010-11-26 and 2011-11-25 </a:t>
            </a:r>
            <a:endParaRPr lang="en-US" sz="41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a:extLst>
              <a:ext uri="{FF2B5EF4-FFF2-40B4-BE49-F238E27FC236}">
                <a16:creationId xmlns:a16="http://schemas.microsoft.com/office/drawing/2014/main" id="{33C207E2-E29A-6B0B-C866-549C9634ABBB}"/>
              </a:ext>
            </a:extLst>
          </p:cNvPr>
          <p:cNvPicPr>
            <a:picLocks noGrp="1" noChangeAspect="1"/>
          </p:cNvPicPr>
          <p:nvPr>
            <p:ph idx="1"/>
          </p:nvPr>
        </p:nvPicPr>
        <p:blipFill>
          <a:blip r:embed="rId2"/>
          <a:stretch>
            <a:fillRect/>
          </a:stretch>
        </p:blipFill>
        <p:spPr>
          <a:xfrm>
            <a:off x="4654296" y="1070534"/>
            <a:ext cx="7214616" cy="4689500"/>
          </a:xfrm>
          <a:prstGeom prst="rect">
            <a:avLst/>
          </a:prstGeom>
        </p:spPr>
      </p:pic>
    </p:spTree>
    <p:extLst>
      <p:ext uri="{BB962C8B-B14F-4D97-AF65-F5344CB8AC3E}">
        <p14:creationId xmlns:p14="http://schemas.microsoft.com/office/powerpoint/2010/main" val="8645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6E6DB-760C-CE68-2C88-E7F0E901AE2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effectLst/>
                <a:latin typeface="+mj-lt"/>
                <a:ea typeface="+mj-ea"/>
                <a:cs typeface="+mj-cs"/>
              </a:rPr>
              <a:t>Plotting Super Bowl Sales for 2010-02-12, 2011-02-11, and 2012-02-10 </a:t>
            </a:r>
            <a:endParaRPr lang="en-US" sz="4100" kern="1200">
              <a:solidFill>
                <a:schemeClr val="tx1"/>
              </a:solidFill>
              <a:latin typeface="+mj-lt"/>
              <a:ea typeface="+mj-ea"/>
              <a:cs typeface="+mj-cs"/>
            </a:endParaRP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10;&#10;Description automatically generated with medium confidence">
            <a:extLst>
              <a:ext uri="{FF2B5EF4-FFF2-40B4-BE49-F238E27FC236}">
                <a16:creationId xmlns:a16="http://schemas.microsoft.com/office/drawing/2014/main" id="{25462717-90A8-7612-732F-A605326045CF}"/>
              </a:ext>
            </a:extLst>
          </p:cNvPr>
          <p:cNvPicPr>
            <a:picLocks noGrp="1" noChangeAspect="1"/>
          </p:cNvPicPr>
          <p:nvPr>
            <p:ph idx="1"/>
          </p:nvPr>
        </p:nvPicPr>
        <p:blipFill>
          <a:blip r:embed="rId2"/>
          <a:stretch>
            <a:fillRect/>
          </a:stretch>
        </p:blipFill>
        <p:spPr>
          <a:xfrm>
            <a:off x="4654296" y="1070534"/>
            <a:ext cx="7214616" cy="4689500"/>
          </a:xfrm>
          <a:prstGeom prst="rect">
            <a:avLst/>
          </a:prstGeom>
        </p:spPr>
      </p:pic>
    </p:spTree>
    <p:extLst>
      <p:ext uri="{BB962C8B-B14F-4D97-AF65-F5344CB8AC3E}">
        <p14:creationId xmlns:p14="http://schemas.microsoft.com/office/powerpoint/2010/main" val="420976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71D68-1F95-C171-600E-B5FEB75FCD80}"/>
              </a:ext>
            </a:extLst>
          </p:cNvPr>
          <p:cNvSpPr>
            <a:spLocks noGrp="1"/>
          </p:cNvSpPr>
          <p:nvPr>
            <p:ph type="title"/>
          </p:nvPr>
        </p:nvSpPr>
        <p:spPr>
          <a:xfrm>
            <a:off x="6739128" y="638089"/>
            <a:ext cx="4818888" cy="1476801"/>
          </a:xfrm>
        </p:spPr>
        <p:txBody>
          <a:bodyPr anchor="b">
            <a:normAutofit/>
          </a:bodyPr>
          <a:lstStyle/>
          <a:p>
            <a:r>
              <a:rPr lang="en-IN" sz="3000" kern="100">
                <a:effectLst/>
                <a:latin typeface="Söhne"/>
                <a:ea typeface="Calibri" panose="020F0502020204030204" pitchFamily="34" charset="0"/>
                <a:cs typeface="Times New Roman" panose="02020603050405020304" pitchFamily="18" charset="0"/>
              </a:rPr>
              <a:t>Monthly Sales Trend (2010-2012)</a:t>
            </a:r>
            <a:br>
              <a:rPr lang="en-IN" sz="3000" kern="100">
                <a:effectLst/>
                <a:latin typeface="Calibri" panose="020F0502020204030204" pitchFamily="34" charset="0"/>
                <a:ea typeface="Calibri" panose="020F0502020204030204" pitchFamily="34" charset="0"/>
                <a:cs typeface="Times New Roman" panose="02020603050405020304" pitchFamily="18" charset="0"/>
              </a:rPr>
            </a:br>
            <a:endParaRPr lang="en-US" sz="3000"/>
          </a:p>
        </p:txBody>
      </p:sp>
      <p:pic>
        <p:nvPicPr>
          <p:cNvPr id="5" name="Picture 4" descr="A picture containing text, boat, different, various&#10;&#10;Description automatically generated">
            <a:extLst>
              <a:ext uri="{FF2B5EF4-FFF2-40B4-BE49-F238E27FC236}">
                <a16:creationId xmlns:a16="http://schemas.microsoft.com/office/drawing/2014/main" id="{6D84FF0E-2D0C-6021-7335-6FEE61006A4B}"/>
              </a:ext>
            </a:extLst>
          </p:cNvPr>
          <p:cNvPicPr>
            <a:picLocks noChangeAspect="1"/>
          </p:cNvPicPr>
          <p:nvPr/>
        </p:nvPicPr>
        <p:blipFill>
          <a:blip r:embed="rId2"/>
          <a:stretch>
            <a:fillRect/>
          </a:stretch>
        </p:blipFill>
        <p:spPr>
          <a:xfrm>
            <a:off x="630936" y="795048"/>
            <a:ext cx="5458968" cy="5267903"/>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1E7419-2AD2-CFC9-DDC9-4C1179E4504B}"/>
              </a:ext>
            </a:extLst>
          </p:cNvPr>
          <p:cNvSpPr>
            <a:spLocks noGrp="1"/>
          </p:cNvSpPr>
          <p:nvPr>
            <p:ph idx="1"/>
          </p:nvPr>
        </p:nvSpPr>
        <p:spPr>
          <a:xfrm>
            <a:off x="6739128" y="2664886"/>
            <a:ext cx="4818888" cy="3550789"/>
          </a:xfrm>
        </p:spPr>
        <p:txBody>
          <a:bodyPr anchor="t">
            <a:normAutofit/>
          </a:bodyPr>
          <a:lstStyle/>
          <a:p>
            <a:r>
              <a:rPr lang="en-IN" sz="2200" kern="100">
                <a:effectLst/>
                <a:ea typeface="Calibri" panose="020F0502020204030204" pitchFamily="34" charset="0"/>
                <a:cs typeface="Times New Roman" panose="02020603050405020304" pitchFamily="18" charset="0"/>
              </a:rPr>
              <a:t>The line graph represents the trend of monthly sales from 2010 to 2012.</a:t>
            </a:r>
          </a:p>
          <a:p>
            <a:r>
              <a:rPr lang="en-IN" sz="2200" kern="100">
                <a:effectLst/>
                <a:ea typeface="Calibri" panose="020F0502020204030204" pitchFamily="34" charset="0"/>
                <a:cs typeface="Times New Roman" panose="02020603050405020304" pitchFamily="18" charset="0"/>
              </a:rPr>
              <a:t>Each data point on the line represents the total sales for a particular month-year, as aggregated from the original dataset.</a:t>
            </a:r>
          </a:p>
          <a:p>
            <a:r>
              <a:rPr lang="en-IN" sz="2200" kern="100">
                <a:effectLst/>
                <a:ea typeface="Calibri" panose="020F0502020204030204" pitchFamily="34" charset="0"/>
                <a:cs typeface="Times New Roman" panose="02020603050405020304" pitchFamily="18" charset="0"/>
              </a:rPr>
              <a:t>The graph also includes individual data points as circles, representing the actual sales values for each month-year.</a:t>
            </a:r>
          </a:p>
          <a:p>
            <a:endParaRPr lang="en-US" sz="2200"/>
          </a:p>
        </p:txBody>
      </p:sp>
    </p:spTree>
    <p:extLst>
      <p:ext uri="{BB962C8B-B14F-4D97-AF65-F5344CB8AC3E}">
        <p14:creationId xmlns:p14="http://schemas.microsoft.com/office/powerpoint/2010/main" val="388798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558A4-ECBF-7329-5EAA-A60B0727A14B}"/>
              </a:ext>
            </a:extLst>
          </p:cNvPr>
          <p:cNvSpPr>
            <a:spLocks noGrp="1"/>
          </p:cNvSpPr>
          <p:nvPr>
            <p:ph type="title"/>
          </p:nvPr>
        </p:nvSpPr>
        <p:spPr>
          <a:xfrm>
            <a:off x="630936" y="640080"/>
            <a:ext cx="4818888" cy="1481328"/>
          </a:xfrm>
        </p:spPr>
        <p:txBody>
          <a:bodyPr anchor="b">
            <a:normAutofit/>
          </a:bodyPr>
          <a:lstStyle/>
          <a:p>
            <a:r>
              <a:rPr lang="en-IN" sz="3400" kern="100">
                <a:effectLst/>
                <a:latin typeface="Söhne"/>
                <a:ea typeface="Calibri" panose="020F0502020204030204" pitchFamily="34" charset="0"/>
                <a:cs typeface="Times New Roman" panose="02020603050405020304" pitchFamily="18" charset="0"/>
              </a:rPr>
              <a:t>Sales vs Semester Analysis</a:t>
            </a:r>
            <a:br>
              <a:rPr lang="en-IN" sz="3400" kern="100">
                <a:effectLst/>
                <a:latin typeface="Calibri" panose="020F0502020204030204" pitchFamily="34" charset="0"/>
                <a:ea typeface="Calibri" panose="020F0502020204030204" pitchFamily="34" charset="0"/>
                <a:cs typeface="Times New Roman" panose="02020603050405020304" pitchFamily="18" charset="0"/>
              </a:rPr>
            </a:br>
            <a:endParaRPr lang="en-US" sz="340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483C2A-1F74-25A4-086E-C0EC0A822E51}"/>
              </a:ext>
            </a:extLst>
          </p:cNvPr>
          <p:cNvSpPr>
            <a:spLocks noGrp="1"/>
          </p:cNvSpPr>
          <p:nvPr>
            <p:ph idx="1"/>
          </p:nvPr>
        </p:nvSpPr>
        <p:spPr>
          <a:xfrm>
            <a:off x="630936" y="2660904"/>
            <a:ext cx="4818888" cy="3547872"/>
          </a:xfrm>
        </p:spPr>
        <p:txBody>
          <a:bodyPr anchor="t">
            <a:normAutofit/>
          </a:bodyPr>
          <a:lstStyle/>
          <a:p>
            <a:r>
              <a:rPr lang="en-IN" sz="1200" kern="100" dirty="0">
                <a:effectLst/>
                <a:ea typeface="Calibri" panose="020F0502020204030204" pitchFamily="34" charset="0"/>
                <a:cs typeface="Times New Roman" panose="02020603050405020304" pitchFamily="18" charset="0"/>
              </a:rPr>
              <a:t>The 'Date' column’s format is changed by using the '</a:t>
            </a:r>
            <a:r>
              <a:rPr lang="en-IN" sz="1200" kern="100">
                <a:effectLst/>
                <a:ea typeface="Calibri" panose="020F0502020204030204" pitchFamily="34" charset="0"/>
                <a:cs typeface="Times New Roman" panose="02020603050405020304" pitchFamily="18" charset="0"/>
              </a:rPr>
              <a:t>dmy</a:t>
            </a:r>
            <a:r>
              <a:rPr lang="en-IN" sz="1200" kern="100" dirty="0">
                <a:effectLst/>
                <a:ea typeface="Calibri" panose="020F0502020204030204" pitchFamily="34" charset="0"/>
                <a:cs typeface="Times New Roman" panose="02020603050405020304" pitchFamily="18" charset="0"/>
              </a:rPr>
              <a:t>' function from the '</a:t>
            </a:r>
            <a:r>
              <a:rPr lang="en-IN" sz="1200" kern="100">
                <a:effectLst/>
                <a:ea typeface="Calibri" panose="020F0502020204030204" pitchFamily="34" charset="0"/>
                <a:cs typeface="Times New Roman" panose="02020603050405020304" pitchFamily="18" charset="0"/>
              </a:rPr>
              <a:t>lubridate</a:t>
            </a:r>
            <a:r>
              <a:rPr lang="en-IN" sz="1200" kern="100" dirty="0">
                <a:effectLst/>
                <a:ea typeface="Calibri" panose="020F0502020204030204" pitchFamily="34" charset="0"/>
                <a:cs typeface="Times New Roman" panose="02020603050405020304" pitchFamily="18" charset="0"/>
              </a:rPr>
              <a:t>' package.</a:t>
            </a:r>
          </a:p>
          <a:p>
            <a:r>
              <a:rPr lang="en-IN" sz="1200" kern="100" dirty="0">
                <a:effectLst/>
                <a:ea typeface="Calibri" panose="020F0502020204030204" pitchFamily="34" charset="0"/>
                <a:cs typeface="Times New Roman" panose="02020603050405020304" pitchFamily="18" charset="0"/>
              </a:rPr>
              <a:t> A new column '</a:t>
            </a:r>
            <a:r>
              <a:rPr lang="en-IN" sz="1200" kern="100">
                <a:effectLst/>
                <a:ea typeface="Calibri" panose="020F0502020204030204" pitchFamily="34" charset="0"/>
                <a:cs typeface="Times New Roman" panose="02020603050405020304" pitchFamily="18" charset="0"/>
              </a:rPr>
              <a:t>sem</a:t>
            </a:r>
            <a:r>
              <a:rPr lang="en-IN" sz="1200" kern="100" dirty="0">
                <a:effectLst/>
                <a:ea typeface="Calibri" panose="020F0502020204030204" pitchFamily="34" charset="0"/>
                <a:cs typeface="Times New Roman" panose="02020603050405020304" pitchFamily="18" charset="0"/>
              </a:rPr>
              <a:t>' is created that represents the semester with year information using the 'semester' function from the '</a:t>
            </a:r>
            <a:r>
              <a:rPr lang="en-IN" sz="1200" kern="100">
                <a:effectLst/>
                <a:ea typeface="Calibri" panose="020F0502020204030204" pitchFamily="34" charset="0"/>
                <a:cs typeface="Times New Roman" panose="02020603050405020304" pitchFamily="18" charset="0"/>
              </a:rPr>
              <a:t>lubridate</a:t>
            </a:r>
            <a:r>
              <a:rPr lang="en-IN" sz="1200" kern="100" dirty="0">
                <a:effectLst/>
                <a:ea typeface="Calibri" panose="020F0502020204030204" pitchFamily="34" charset="0"/>
                <a:cs typeface="Times New Roman" panose="02020603050405020304" pitchFamily="18" charset="0"/>
              </a:rPr>
              <a:t>' package.</a:t>
            </a:r>
          </a:p>
          <a:p>
            <a:r>
              <a:rPr lang="en-IN" sz="1200" kern="100" dirty="0">
                <a:effectLst/>
                <a:ea typeface="Calibri" panose="020F0502020204030204" pitchFamily="34" charset="0"/>
                <a:cs typeface="Times New Roman" panose="02020603050405020304" pitchFamily="18" charset="0"/>
              </a:rPr>
              <a:t> A new </a:t>
            </a:r>
            <a:r>
              <a:rPr lang="en-IN" sz="1200" kern="100">
                <a:effectLst/>
                <a:ea typeface="Calibri" panose="020F0502020204030204" pitchFamily="34" charset="0"/>
                <a:cs typeface="Times New Roman" panose="02020603050405020304" pitchFamily="18" charset="0"/>
              </a:rPr>
              <a:t>dataframe</a:t>
            </a:r>
            <a:r>
              <a:rPr lang="en-IN" sz="1200" kern="100" dirty="0">
                <a:effectLst/>
                <a:ea typeface="Calibri" panose="020F0502020204030204" pitchFamily="34" charset="0"/>
                <a:cs typeface="Times New Roman" panose="02020603050405020304" pitchFamily="18" charset="0"/>
              </a:rPr>
              <a:t> 's' is created by aggregating the total sales for each semester using the 'aggregate' function. And a new column '</a:t>
            </a:r>
            <a:r>
              <a:rPr lang="en-IN" sz="1200" kern="100">
                <a:effectLst/>
                <a:ea typeface="Calibri" panose="020F0502020204030204" pitchFamily="34" charset="0"/>
                <a:cs typeface="Times New Roman" panose="02020603050405020304" pitchFamily="18" charset="0"/>
              </a:rPr>
              <a:t>sem_year</a:t>
            </a:r>
            <a:r>
              <a:rPr lang="en-IN" sz="1200" kern="100" dirty="0">
                <a:effectLst/>
                <a:ea typeface="Calibri" panose="020F0502020204030204" pitchFamily="34" charset="0"/>
                <a:cs typeface="Times New Roman" panose="02020603050405020304" pitchFamily="18" charset="0"/>
              </a:rPr>
              <a:t>' is created by concatenating the year and semester information in a different format using the 'paste' function.</a:t>
            </a:r>
          </a:p>
          <a:p>
            <a:r>
              <a:rPr lang="en-IN" sz="1200" kern="100" dirty="0">
                <a:effectLst/>
                <a:ea typeface="Calibri" panose="020F0502020204030204" pitchFamily="34" charset="0"/>
                <a:cs typeface="Times New Roman" panose="02020603050405020304" pitchFamily="18" charset="0"/>
              </a:rPr>
              <a:t>Sales tend to peak in December and hit their lowest point in January. Additionally, sales are typically higher during the second semester of each year.</a:t>
            </a:r>
          </a:p>
          <a:p>
            <a:r>
              <a:rPr lang="en-IN" sz="1200" kern="100" dirty="0">
                <a:effectLst/>
                <a:ea typeface="Calibri" panose="020F0502020204030204" pitchFamily="34" charset="0"/>
                <a:cs typeface="Times New Roman" panose="02020603050405020304" pitchFamily="18" charset="0"/>
              </a:rPr>
              <a:t>The plot shows a drop in S2-2012 &amp; S1-2010. It is due to absence of Jan data in S1-2010 &amp; Nov-Dec 2012 data in S2-2012.</a:t>
            </a:r>
          </a:p>
          <a:p>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a:p>
        </p:txBody>
      </p:sp>
      <p:pic>
        <p:nvPicPr>
          <p:cNvPr id="6" name="Picture 5" descr="Chart, line chart&#10;&#10;Description automatically generated">
            <a:extLst>
              <a:ext uri="{FF2B5EF4-FFF2-40B4-BE49-F238E27FC236}">
                <a16:creationId xmlns:a16="http://schemas.microsoft.com/office/drawing/2014/main" id="{27BD90F7-7E11-2388-B2D7-98C4F703005B}"/>
              </a:ext>
            </a:extLst>
          </p:cNvPr>
          <p:cNvPicPr>
            <a:picLocks noChangeAspect="1"/>
          </p:cNvPicPr>
          <p:nvPr/>
        </p:nvPicPr>
        <p:blipFill>
          <a:blip r:embed="rId2"/>
          <a:stretch>
            <a:fillRect/>
          </a:stretch>
        </p:blipFill>
        <p:spPr>
          <a:xfrm>
            <a:off x="6099048" y="1654836"/>
            <a:ext cx="5458968" cy="3548328"/>
          </a:xfrm>
          <a:prstGeom prst="rect">
            <a:avLst/>
          </a:prstGeom>
        </p:spPr>
      </p:pic>
    </p:spTree>
    <p:extLst>
      <p:ext uri="{BB962C8B-B14F-4D97-AF65-F5344CB8AC3E}">
        <p14:creationId xmlns:p14="http://schemas.microsoft.com/office/powerpoint/2010/main" val="102019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CD0FD-4974-58EF-0901-930501D17B85}"/>
              </a:ext>
            </a:extLst>
          </p:cNvPr>
          <p:cNvSpPr>
            <a:spLocks noGrp="1"/>
          </p:cNvSpPr>
          <p:nvPr>
            <p:ph type="title"/>
          </p:nvPr>
        </p:nvSpPr>
        <p:spPr>
          <a:xfrm>
            <a:off x="630936" y="640080"/>
            <a:ext cx="4818888" cy="1481328"/>
          </a:xfrm>
        </p:spPr>
        <p:txBody>
          <a:bodyPr anchor="b">
            <a:normAutofit/>
          </a:bodyPr>
          <a:lstStyle/>
          <a:p>
            <a:br>
              <a:rPr lang="en-IN" sz="2200" kern="100">
                <a:effectLst/>
                <a:latin typeface="Calibri" panose="020F0502020204030204" pitchFamily="34" charset="0"/>
                <a:ea typeface="Calibri" panose="020F0502020204030204" pitchFamily="34" charset="0"/>
                <a:cs typeface="Times New Roman" panose="02020603050405020304" pitchFamily="18" charset="0"/>
              </a:rPr>
            </a:br>
            <a:r>
              <a:rPr lang="en-IN" sz="2200" kern="100">
                <a:effectLst/>
                <a:latin typeface="Söhne"/>
                <a:ea typeface="Calibri" panose="020F0502020204030204" pitchFamily="34" charset="0"/>
                <a:cs typeface="Times New Roman" panose="02020603050405020304" pitchFamily="18" charset="0"/>
              </a:rPr>
              <a:t> </a:t>
            </a:r>
            <a:br>
              <a:rPr lang="en-IN" sz="2200" kern="100">
                <a:effectLst/>
                <a:latin typeface="Calibri" panose="020F0502020204030204" pitchFamily="34" charset="0"/>
                <a:ea typeface="Calibri" panose="020F0502020204030204" pitchFamily="34" charset="0"/>
                <a:cs typeface="Times New Roman" panose="02020603050405020304" pitchFamily="18" charset="0"/>
              </a:rPr>
            </a:br>
            <a:r>
              <a:rPr lang="en-IN" sz="2200" kern="100">
                <a:effectLst/>
                <a:latin typeface="Söhne"/>
                <a:ea typeface="Calibri" panose="020F0502020204030204" pitchFamily="34" charset="0"/>
                <a:cs typeface="Times New Roman" panose="02020603050405020304" pitchFamily="18" charset="0"/>
              </a:rPr>
              <a:t>Data Exploration and Preprocessing</a:t>
            </a:r>
            <a:br>
              <a:rPr lang="en-IN" sz="2200" kern="100">
                <a:effectLst/>
                <a:latin typeface="Calibri" panose="020F0502020204030204" pitchFamily="34" charset="0"/>
                <a:ea typeface="Calibri" panose="020F0502020204030204" pitchFamily="34" charset="0"/>
                <a:cs typeface="Times New Roman" panose="02020603050405020304" pitchFamily="18" charset="0"/>
              </a:rPr>
            </a:br>
            <a:endParaRPr lang="en-US" sz="2200"/>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715066-206E-2F71-8869-03D7725E8981}"/>
              </a:ext>
            </a:extLst>
          </p:cNvPr>
          <p:cNvSpPr>
            <a:spLocks noGrp="1"/>
          </p:cNvSpPr>
          <p:nvPr>
            <p:ph idx="1"/>
          </p:nvPr>
        </p:nvSpPr>
        <p:spPr>
          <a:xfrm>
            <a:off x="630936" y="2660904"/>
            <a:ext cx="4818888" cy="3547872"/>
          </a:xfrm>
        </p:spPr>
        <p:txBody>
          <a:bodyPr anchor="t">
            <a:normAutofit/>
          </a:bodyPr>
          <a:lstStyle/>
          <a:p>
            <a:r>
              <a:rPr lang="en-IN" sz="1200" kern="100" dirty="0">
                <a:effectLst/>
                <a:ea typeface="Calibri" panose="020F0502020204030204" pitchFamily="34" charset="0"/>
                <a:cs typeface="Times New Roman" panose="02020603050405020304" pitchFamily="18" charset="0"/>
              </a:rPr>
              <a:t>Relevant variables for clustering, including "Store", "</a:t>
            </a:r>
            <a:r>
              <a:rPr lang="en-IN" sz="1200" kern="100" dirty="0" err="1">
                <a:effectLst/>
                <a:ea typeface="Calibri" panose="020F0502020204030204" pitchFamily="34" charset="0"/>
                <a:cs typeface="Times New Roman" panose="02020603050405020304" pitchFamily="18" charset="0"/>
              </a:rPr>
              <a:t>Weekly_Sales</a:t>
            </a:r>
            <a:r>
              <a:rPr lang="en-IN" sz="1200" kern="100" dirty="0">
                <a:effectLst/>
                <a:ea typeface="Calibri" panose="020F0502020204030204" pitchFamily="34" charset="0"/>
                <a:cs typeface="Times New Roman" panose="02020603050405020304" pitchFamily="18" charset="0"/>
              </a:rPr>
              <a:t>", "Temperature", "</a:t>
            </a:r>
            <a:r>
              <a:rPr lang="en-IN" sz="1200" kern="100" dirty="0" err="1">
                <a:effectLst/>
                <a:ea typeface="Calibri" panose="020F0502020204030204" pitchFamily="34" charset="0"/>
                <a:cs typeface="Times New Roman" panose="02020603050405020304" pitchFamily="18" charset="0"/>
              </a:rPr>
              <a:t>Fuel_Price</a:t>
            </a:r>
            <a:r>
              <a:rPr lang="en-IN" sz="1200" kern="100" dirty="0">
                <a:effectLst/>
                <a:ea typeface="Calibri" panose="020F0502020204030204" pitchFamily="34" charset="0"/>
                <a:cs typeface="Times New Roman" panose="02020603050405020304" pitchFamily="18" charset="0"/>
              </a:rPr>
              <a:t>", "CPI", and "Unemployment", from the Walmart sales dataset and “scale” function is used to standardize their values which is often necessary in clustering algorithms to ensure that variables are on a comparable scale and have equal influence on the clustering process.</a:t>
            </a:r>
          </a:p>
          <a:p>
            <a:r>
              <a:rPr lang="en-IN" sz="1200" kern="100" dirty="0">
                <a:effectLst/>
                <a:ea typeface="Calibri" panose="020F0502020204030204" pitchFamily="34" charset="0"/>
                <a:cs typeface="Times New Roman" panose="02020603050405020304" pitchFamily="18" charset="0"/>
              </a:rPr>
              <a:t> A new data frame named "</a:t>
            </a:r>
            <a:r>
              <a:rPr lang="en-IN" sz="1200" kern="100" dirty="0" err="1">
                <a:effectLst/>
                <a:ea typeface="Calibri" panose="020F0502020204030204" pitchFamily="34" charset="0"/>
                <a:cs typeface="Times New Roman" panose="02020603050405020304" pitchFamily="18" charset="0"/>
              </a:rPr>
              <a:t>walmart_cluster_scaled</a:t>
            </a:r>
            <a:r>
              <a:rPr lang="en-IN" sz="1200" kern="100" dirty="0">
                <a:effectLst/>
                <a:ea typeface="Calibri" panose="020F0502020204030204" pitchFamily="34" charset="0"/>
                <a:cs typeface="Times New Roman" panose="02020603050405020304" pitchFamily="18" charset="0"/>
              </a:rPr>
              <a:t>" is created to store the scaled variables for further analysis in the clustering process.</a:t>
            </a:r>
          </a:p>
          <a:p>
            <a:pPr marL="0" indent="0">
              <a:buNone/>
            </a:pPr>
            <a:endParaRPr lang="en-IN" sz="1200" kern="100" dirty="0">
              <a:effectLst/>
              <a:ea typeface="Calibri" panose="020F0502020204030204" pitchFamily="34" charset="0"/>
              <a:cs typeface="Times New Roman" panose="02020603050405020304" pitchFamily="18" charset="0"/>
            </a:endParaRPr>
          </a:p>
          <a:p>
            <a:pPr eaLnBrk="0" fontAlgn="base" hangingPunct="0">
              <a:spcBef>
                <a:spcPct val="0"/>
              </a:spcBef>
              <a:spcAft>
                <a:spcPct val="0"/>
              </a:spcAft>
            </a:pP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k-means clustering is performed on the scaled variables in the </a:t>
            </a:r>
            <a:r>
              <a:rPr kumimoji="0" lang="en-US" altLang="en-US" sz="1200" i="0" u="none" strike="noStrike" cap="none" normalizeH="0" baseline="0" dirty="0" err="1">
                <a:ln>
                  <a:noFill/>
                </a:ln>
                <a:effectLst/>
                <a:ea typeface="Calibri" panose="020F0502020204030204" pitchFamily="34" charset="0"/>
                <a:cs typeface="Courier New" panose="02070309020205020404" pitchFamily="49" charset="0"/>
              </a:rPr>
              <a:t>walmart_cluster_scaled</a:t>
            </a: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 dataset using </a:t>
            </a:r>
            <a:r>
              <a:rPr kumimoji="0" lang="en-US" altLang="en-US" sz="1200" i="0" u="none" strike="noStrike" cap="none" normalizeH="0" baseline="0" dirty="0" err="1">
                <a:ln>
                  <a:noFill/>
                </a:ln>
                <a:effectLst/>
                <a:ea typeface="Calibri" panose="020F0502020204030204" pitchFamily="34" charset="0"/>
                <a:cs typeface="Courier New" panose="02070309020205020404" pitchFamily="49" charset="0"/>
              </a:rPr>
              <a:t>kmeans</a:t>
            </a:r>
            <a:r>
              <a:rPr kumimoji="0" lang="en-US" altLang="en-US" sz="1200" i="0" u="none" strike="noStrike" cap="none" normalizeH="0" baseline="0" dirty="0">
                <a:ln>
                  <a:noFill/>
                </a:ln>
                <a:effectLst/>
                <a:ea typeface="Calibri" panose="020F0502020204030204" pitchFamily="34" charset="0"/>
                <a:cs typeface="Courier New" panose="02070309020205020404" pitchFamily="49" charset="0"/>
              </a:rPr>
              <a:t>()</a:t>
            </a: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 function with 5 specified centers and 25 random starts. And its structured is examined.</a:t>
            </a:r>
          </a:p>
          <a:p>
            <a:pPr marL="0" indent="0" eaLnBrk="0" fontAlgn="base" hangingPunct="0">
              <a:spcBef>
                <a:spcPct val="0"/>
              </a:spcBef>
              <a:spcAft>
                <a:spcPct val="0"/>
              </a:spcAft>
              <a:buNone/>
            </a:pPr>
            <a:endPar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endParaRPr>
          </a:p>
          <a:p>
            <a:pPr eaLnBrk="0" fontAlgn="base" hangingPunct="0">
              <a:spcBef>
                <a:spcPct val="0"/>
              </a:spcBef>
              <a:spcAft>
                <a:spcPct val="0"/>
              </a:spcAft>
            </a:pP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Cluster centers and cluster labels from the k-means cluster are printed  using </a:t>
            </a:r>
            <a:r>
              <a:rPr kumimoji="0" lang="en-US" altLang="en-US" sz="1200" i="0" u="none" strike="noStrike" cap="none" normalizeH="0" baseline="0" dirty="0" err="1">
                <a:ln>
                  <a:noFill/>
                </a:ln>
                <a:effectLst/>
                <a:ea typeface="Calibri" panose="020F0502020204030204" pitchFamily="34" charset="0"/>
                <a:cs typeface="Courier New" panose="02070309020205020404" pitchFamily="49" charset="0"/>
              </a:rPr>
              <a:t>walmart_kmeans$centers</a:t>
            </a: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 and </a:t>
            </a:r>
            <a:r>
              <a:rPr kumimoji="0" lang="en-US" altLang="en-US" sz="1200" i="0" u="none" strike="noStrike" cap="none" normalizeH="0" baseline="0" dirty="0" err="1">
                <a:ln>
                  <a:noFill/>
                </a:ln>
                <a:effectLst/>
                <a:ea typeface="Calibri" panose="020F0502020204030204" pitchFamily="34" charset="0"/>
                <a:cs typeface="Courier New" panose="02070309020205020404" pitchFamily="49" charset="0"/>
              </a:rPr>
              <a:t>walmart_kmeans$cluster</a:t>
            </a: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 respectively.</a:t>
            </a:r>
            <a:r>
              <a:rPr lang="en-US" altLang="en-US" sz="1200" dirty="0"/>
              <a:t> </a:t>
            </a:r>
            <a:r>
              <a:rPr kumimoji="0" lang="en-US" altLang="en-US" sz="1200" i="0" u="none" strike="noStrike" cap="none" normalizeH="0" baseline="0" dirty="0">
                <a:ln>
                  <a:noFill/>
                </a:ln>
                <a:effectLst/>
                <a:ea typeface="Calibri" panose="020F0502020204030204" pitchFamily="34" charset="0"/>
                <a:cs typeface="Times New Roman" panose="02020603050405020304" pitchFamily="18" charset="0"/>
              </a:rPr>
              <a:t>The clusters are then factorized. Finally, a boxplot is created.</a:t>
            </a:r>
          </a:p>
          <a:p>
            <a:pPr eaLnBrk="0" fontAlgn="base" hangingPunct="0">
              <a:spcBef>
                <a:spcPct val="0"/>
              </a:spcBef>
              <a:spcAft>
                <a:spcPct val="0"/>
              </a:spcAft>
            </a:pPr>
            <a:endParaRPr kumimoji="0" lang="en-US" altLang="en-US" sz="1200" b="0" i="0" u="none" strike="noStrike" cap="none" normalizeH="0" baseline="0" dirty="0">
              <a:ln>
                <a:noFill/>
              </a:ln>
              <a:effectLst/>
            </a:endParaRPr>
          </a:p>
          <a:p>
            <a:pPr eaLnBrk="0" fontAlgn="base" hangingPunct="0">
              <a:spcBef>
                <a:spcPct val="0"/>
              </a:spcBef>
              <a:spcAft>
                <a:spcPct val="0"/>
              </a:spcAft>
            </a:pPr>
            <a:endParaRPr kumimoji="0" lang="en-US" altLang="en-US" sz="1200" b="0" i="0" u="none" strike="noStrike" cap="none" normalizeH="0" baseline="0" dirty="0">
              <a:ln>
                <a:noFill/>
              </a:ln>
              <a:effectLst/>
            </a:endParaRPr>
          </a:p>
          <a:p>
            <a:endParaRPr lang="en-IN" sz="1200" kern="100" dirty="0">
              <a:effectLst/>
              <a:ea typeface="Calibri" panose="020F0502020204030204" pitchFamily="34" charset="0"/>
              <a:cs typeface="Times New Roman" panose="02020603050405020304" pitchFamily="18" charset="0"/>
            </a:endParaRPr>
          </a:p>
          <a:p>
            <a:endParaRPr lang="en-IN" sz="1200" kern="100" dirty="0">
              <a:effectLst/>
              <a:ea typeface="Calibri" panose="020F0502020204030204" pitchFamily="34" charset="0"/>
              <a:cs typeface="Times New Roman" panose="02020603050405020304" pitchFamily="18" charset="0"/>
            </a:endParaRPr>
          </a:p>
          <a:p>
            <a:endParaRPr lang="en-IN" sz="1200" kern="100" dirty="0">
              <a:effectLst/>
              <a:ea typeface="Calibri" panose="020F0502020204030204" pitchFamily="34" charset="0"/>
              <a:cs typeface="Times New Roman" panose="02020603050405020304" pitchFamily="18" charset="0"/>
            </a:endParaRPr>
          </a:p>
          <a:p>
            <a:endParaRPr lang="en-US" sz="1200" dirty="0"/>
          </a:p>
        </p:txBody>
      </p:sp>
      <p:pic>
        <p:nvPicPr>
          <p:cNvPr id="7" name="Picture 6" descr="Chart, box and whisker chart&#10;&#10;Description automatically generated">
            <a:extLst>
              <a:ext uri="{FF2B5EF4-FFF2-40B4-BE49-F238E27FC236}">
                <a16:creationId xmlns:a16="http://schemas.microsoft.com/office/drawing/2014/main" id="{91B0A508-CD91-1BDE-2E1D-AFA743C48AB7}"/>
              </a:ext>
            </a:extLst>
          </p:cNvPr>
          <p:cNvPicPr>
            <a:picLocks noChangeAspect="1"/>
          </p:cNvPicPr>
          <p:nvPr/>
        </p:nvPicPr>
        <p:blipFill>
          <a:blip r:embed="rId2"/>
          <a:stretch>
            <a:fillRect/>
          </a:stretch>
        </p:blipFill>
        <p:spPr>
          <a:xfrm>
            <a:off x="6099048" y="795048"/>
            <a:ext cx="5458968" cy="5267903"/>
          </a:xfrm>
          <a:prstGeom prst="rect">
            <a:avLst/>
          </a:prstGeom>
        </p:spPr>
      </p:pic>
    </p:spTree>
    <p:extLst>
      <p:ext uri="{BB962C8B-B14F-4D97-AF65-F5344CB8AC3E}">
        <p14:creationId xmlns:p14="http://schemas.microsoft.com/office/powerpoint/2010/main" val="329712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CDA34-8F91-3C20-48C6-534420581FD3}"/>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THANK YOU</a:t>
            </a:r>
          </a:p>
        </p:txBody>
      </p:sp>
      <p:sp>
        <p:nvSpPr>
          <p:cNvPr id="3" name="Text Placeholder 2">
            <a:extLst>
              <a:ext uri="{FF2B5EF4-FFF2-40B4-BE49-F238E27FC236}">
                <a16:creationId xmlns:a16="http://schemas.microsoft.com/office/drawing/2014/main" id="{4D7075A4-F5F1-4AC3-AFA9-0A6922672FD0}"/>
              </a:ext>
            </a:extLst>
          </p:cNvPr>
          <p:cNvSpPr>
            <a:spLocks noGrp="1"/>
          </p:cNvSpPr>
          <p:nvPr>
            <p:ph type="body" idx="1"/>
          </p:nvPr>
        </p:nvSpPr>
        <p:spPr>
          <a:xfrm flipH="1">
            <a:off x="3156857" y="4353507"/>
            <a:ext cx="70975" cy="75113"/>
          </a:xfrm>
        </p:spPr>
        <p:txBody>
          <a:bodyPr vert="horz" lIns="91440" tIns="45720" rIns="91440" bIns="45720" rtlCol="0">
            <a:normAutofit fontScale="25000" lnSpcReduction="20000"/>
          </a:bodyPr>
          <a:lstStyle/>
          <a:p>
            <a:pPr algn="ctr"/>
            <a:endParaRPr lang="en-US" sz="2400" kern="1200" dirty="0">
              <a:solidFill>
                <a:srgbClr val="FFFFFF"/>
              </a:solidFill>
              <a:latin typeface="+mn-lt"/>
              <a:ea typeface="+mn-ea"/>
              <a:cs typeface="+mn-cs"/>
            </a:endParaRPr>
          </a:p>
        </p:txBody>
      </p:sp>
      <p:sp>
        <p:nvSpPr>
          <p:cNvPr id="16"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062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43B5-D32B-86F2-52A9-33386634BB79}"/>
              </a:ext>
            </a:extLst>
          </p:cNvPr>
          <p:cNvSpPr>
            <a:spLocks noGrp="1"/>
          </p:cNvSpPr>
          <p:nvPr>
            <p:ph type="title"/>
          </p:nvPr>
        </p:nvSpPr>
        <p:spPr>
          <a:xfrm>
            <a:off x="838200" y="556995"/>
            <a:ext cx="10515600" cy="1133693"/>
          </a:xfrm>
        </p:spPr>
        <p:txBody>
          <a:bodyPr>
            <a:normAutofit/>
          </a:bodyPr>
          <a:lstStyle/>
          <a:p>
            <a:r>
              <a:rPr lang="en-US" sz="5200" dirty="0"/>
              <a:t>Packages used</a:t>
            </a:r>
          </a:p>
        </p:txBody>
      </p:sp>
      <p:graphicFrame>
        <p:nvGraphicFramePr>
          <p:cNvPr id="5" name="Content Placeholder 2">
            <a:extLst>
              <a:ext uri="{FF2B5EF4-FFF2-40B4-BE49-F238E27FC236}">
                <a16:creationId xmlns:a16="http://schemas.microsoft.com/office/drawing/2014/main" id="{C2824943-6001-B154-B7B1-7CC3DD49F27C}"/>
              </a:ext>
            </a:extLst>
          </p:cNvPr>
          <p:cNvGraphicFramePr>
            <a:graphicFrameLocks noGrp="1"/>
          </p:cNvGraphicFramePr>
          <p:nvPr>
            <p:ph idx="1"/>
            <p:extLst>
              <p:ext uri="{D42A27DB-BD31-4B8C-83A1-F6EECF244321}">
                <p14:modId xmlns:p14="http://schemas.microsoft.com/office/powerpoint/2010/main" val="31564476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639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1D987B-4962-CD10-0C24-93D388B2DF4F}"/>
              </a:ext>
            </a:extLst>
          </p:cNvPr>
          <p:cNvSpPr>
            <a:spLocks noGrp="1"/>
          </p:cNvSpPr>
          <p:nvPr>
            <p:ph type="title"/>
          </p:nvPr>
        </p:nvSpPr>
        <p:spPr>
          <a:xfrm>
            <a:off x="438913" y="859536"/>
            <a:ext cx="4832802" cy="1170432"/>
          </a:xfrm>
        </p:spPr>
        <p:txBody>
          <a:bodyPr anchor="b">
            <a:normAutofit/>
          </a:bodyPr>
          <a:lstStyle/>
          <a:p>
            <a:r>
              <a:rPr lang="en-US" sz="3400"/>
              <a:t>Initial Data Exploration of the dataset	</a:t>
            </a:r>
          </a:p>
        </p:txBody>
      </p:sp>
      <p:sp>
        <p:nvSpPr>
          <p:cNvPr id="28" name="Rectangle 2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C852F3-4714-7F2D-FBE9-836D276ABCA3}"/>
              </a:ext>
            </a:extLst>
          </p:cNvPr>
          <p:cNvSpPr>
            <a:spLocks noGrp="1"/>
          </p:cNvSpPr>
          <p:nvPr>
            <p:ph idx="1"/>
          </p:nvPr>
        </p:nvSpPr>
        <p:spPr>
          <a:xfrm>
            <a:off x="438912" y="2512611"/>
            <a:ext cx="4832803" cy="3664351"/>
          </a:xfrm>
        </p:spPr>
        <p:txBody>
          <a:bodyPr>
            <a:normAutofit/>
          </a:bodyPr>
          <a:lstStyle/>
          <a:p>
            <a:r>
              <a:rPr lang="en-US" sz="1200" dirty="0">
                <a:latin typeface="Calibri" panose="020F0502020204030204" pitchFamily="34" charset="0"/>
                <a:cs typeface="Calibri" panose="020F0502020204030204" pitchFamily="34" charset="0"/>
              </a:rPr>
              <a:t>In the dataset there are 8 columns- Store, Date, </a:t>
            </a:r>
            <a:r>
              <a:rPr lang="en-US" sz="1200" dirty="0" err="1">
                <a:latin typeface="Calibri" panose="020F0502020204030204" pitchFamily="34" charset="0"/>
                <a:cs typeface="Calibri" panose="020F0502020204030204" pitchFamily="34" charset="0"/>
              </a:rPr>
              <a:t>Weekly_Sales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Holiday_Flag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Fuel_Price</a:t>
            </a:r>
            <a:r>
              <a:rPr lang="en-US" sz="1200" dirty="0">
                <a:latin typeface="Calibri" panose="020F0502020204030204" pitchFamily="34" charset="0"/>
                <a:cs typeface="Calibri" panose="020F0502020204030204" pitchFamily="34" charset="0"/>
              </a:rPr>
              <a:t>, CPI, Unemployment. There are no NA values and no duplicate values.</a:t>
            </a:r>
          </a:p>
          <a:p>
            <a:r>
              <a:rPr lang="en-US" sz="1200" dirty="0">
                <a:latin typeface="Calibri" panose="020F0502020204030204" pitchFamily="34" charset="0"/>
                <a:cs typeface="Calibri" panose="020F0502020204030204" pitchFamily="34" charset="0"/>
              </a:rPr>
              <a:t>Dimensions: There 6435 rows and and 8 columns.</a:t>
            </a:r>
          </a:p>
          <a:p>
            <a:r>
              <a:rPr lang="en-US" sz="1200" dirty="0">
                <a:latin typeface="Calibri" panose="020F0502020204030204" pitchFamily="34" charset="0"/>
                <a:cs typeface="Calibri" panose="020F0502020204030204" pitchFamily="34" charset="0"/>
              </a:rPr>
              <a:t>Structure:  </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Summary: </a:t>
            </a:r>
          </a:p>
          <a:p>
            <a:endParaRPr lang="en-US" sz="1800" dirty="0"/>
          </a:p>
        </p:txBody>
      </p:sp>
      <p:pic>
        <p:nvPicPr>
          <p:cNvPr id="8" name="Picture 7" descr="Table&#10;&#10;Description automatically generated">
            <a:extLst>
              <a:ext uri="{FF2B5EF4-FFF2-40B4-BE49-F238E27FC236}">
                <a16:creationId xmlns:a16="http://schemas.microsoft.com/office/drawing/2014/main" id="{63EF3ABF-96F0-293A-0FB3-989D190B5DAB}"/>
              </a:ext>
            </a:extLst>
          </p:cNvPr>
          <p:cNvPicPr>
            <a:picLocks noChangeAspect="1"/>
          </p:cNvPicPr>
          <p:nvPr/>
        </p:nvPicPr>
        <p:blipFill>
          <a:blip r:embed="rId2"/>
          <a:stretch>
            <a:fillRect/>
          </a:stretch>
        </p:blipFill>
        <p:spPr>
          <a:xfrm>
            <a:off x="6620256" y="2029968"/>
            <a:ext cx="5138928" cy="1811471"/>
          </a:xfrm>
          <a:prstGeom prst="rect">
            <a:avLst/>
          </a:prstGeom>
        </p:spPr>
      </p:pic>
      <p:pic>
        <p:nvPicPr>
          <p:cNvPr id="6" name="Picture 5" descr="Text&#10;&#10;Description automatically generated">
            <a:extLst>
              <a:ext uri="{FF2B5EF4-FFF2-40B4-BE49-F238E27FC236}">
                <a16:creationId xmlns:a16="http://schemas.microsoft.com/office/drawing/2014/main" id="{03C48555-9440-A2D5-728F-67CAA002CA3C}"/>
              </a:ext>
            </a:extLst>
          </p:cNvPr>
          <p:cNvPicPr>
            <a:picLocks noChangeAspect="1"/>
          </p:cNvPicPr>
          <p:nvPr/>
        </p:nvPicPr>
        <p:blipFill>
          <a:blip r:embed="rId3"/>
          <a:stretch>
            <a:fillRect/>
          </a:stretch>
        </p:blipFill>
        <p:spPr>
          <a:xfrm>
            <a:off x="6620256" y="5161510"/>
            <a:ext cx="5138928" cy="1426051"/>
          </a:xfrm>
          <a:prstGeom prst="rect">
            <a:avLst/>
          </a:prstGeom>
        </p:spPr>
      </p:pic>
    </p:spTree>
    <p:extLst>
      <p:ext uri="{BB962C8B-B14F-4D97-AF65-F5344CB8AC3E}">
        <p14:creationId xmlns:p14="http://schemas.microsoft.com/office/powerpoint/2010/main" val="57997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02B07-4DFE-DFD7-7AB3-F02B2BB274AA}"/>
              </a:ext>
            </a:extLst>
          </p:cNvPr>
          <p:cNvSpPr>
            <a:spLocks noGrp="1"/>
          </p:cNvSpPr>
          <p:nvPr>
            <p:ph type="title"/>
          </p:nvPr>
        </p:nvSpPr>
        <p:spPr>
          <a:xfrm>
            <a:off x="630936" y="640080"/>
            <a:ext cx="4818888" cy="1481328"/>
          </a:xfrm>
        </p:spPr>
        <p:txBody>
          <a:bodyPr anchor="b">
            <a:normAutofit/>
          </a:bodyPr>
          <a:lstStyle/>
          <a:p>
            <a:r>
              <a:rPr lang="en-IN" sz="4200">
                <a:latin typeface="Söhne"/>
              </a:rPr>
              <a:t>S</a:t>
            </a:r>
            <a:r>
              <a:rPr lang="en-IN" sz="4200" b="0" i="0">
                <a:effectLst/>
                <a:latin typeface="Söhne"/>
              </a:rPr>
              <a:t>tore with Maximum Standard Deviation</a:t>
            </a:r>
            <a:endParaRPr lang="en-US" sz="4200"/>
          </a:p>
        </p:txBody>
      </p:sp>
      <p:sp>
        <p:nvSpPr>
          <p:cNvPr id="3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6818FA-5B94-FDD9-992C-1A7A0E94D329}"/>
              </a:ext>
            </a:extLst>
          </p:cNvPr>
          <p:cNvSpPr>
            <a:spLocks noGrp="1"/>
          </p:cNvSpPr>
          <p:nvPr>
            <p:ph idx="1"/>
          </p:nvPr>
        </p:nvSpPr>
        <p:spPr>
          <a:xfrm>
            <a:off x="630936" y="2660904"/>
            <a:ext cx="4818888" cy="3547872"/>
          </a:xfrm>
        </p:spPr>
        <p:txBody>
          <a:bodyPr anchor="t">
            <a:normAutofit/>
          </a:bodyPr>
          <a:lstStyle/>
          <a:p>
            <a:r>
              <a:rPr lang="en-IN" sz="1500">
                <a:effectLst/>
                <a:cs typeface="Calibri Light" panose="020F0302020204030204" pitchFamily="34" charset="0"/>
              </a:rPr>
              <a:t>The "Store_Sales" code aggregates the "Weekly_Sales " data by store from the "data1" dataset using the "aggregate" function in R. The column "Weekly_Sales" has been renamed to "Total_Sales_by_Store".</a:t>
            </a:r>
          </a:p>
          <a:p>
            <a:r>
              <a:rPr lang="en-IN" sz="1500">
                <a:effectLst/>
                <a:cs typeface="Calibri Light" panose="020F0302020204030204" pitchFamily="34" charset="0"/>
              </a:rPr>
              <a:t>The stores have been sorted based on sales in descending order using the arrange() function from the dplyr library.</a:t>
            </a:r>
          </a:p>
          <a:p>
            <a:r>
              <a:rPr lang="en-IN" sz="1500">
                <a:cs typeface="Calibri Light" panose="020F0302020204030204" pitchFamily="34" charset="0"/>
              </a:rPr>
              <a:t>It has been determined that “Store 20” has the highest sales.</a:t>
            </a:r>
          </a:p>
          <a:p>
            <a:pPr marL="0" indent="0">
              <a:buNone/>
            </a:pPr>
            <a:r>
              <a:rPr lang="en-US" sz="1500">
                <a:cs typeface="Calibri Light" panose="020F0302020204030204" pitchFamily="34" charset="0"/>
              </a:rPr>
              <a:t>"Store no. 20 has the maximum sales and the value is =  301397792.46”</a:t>
            </a:r>
          </a:p>
          <a:p>
            <a:r>
              <a:rPr lang="en-US" sz="1500" kern="100">
                <a:effectLst/>
                <a:ea typeface="Calibri" panose="020F0502020204030204" pitchFamily="34" charset="0"/>
                <a:cs typeface="Calibri Light" panose="020F0302020204030204" pitchFamily="34" charset="0"/>
              </a:rPr>
              <a:t>Store 4 is the second largest store in terms of sales and the value is 299543953 Store 33 has the least sales 37160222 </a:t>
            </a:r>
            <a:endParaRPr lang="en-IN" sz="1500" kern="100">
              <a:effectLst/>
              <a:ea typeface="Calibri" panose="020F0502020204030204" pitchFamily="34" charset="0"/>
              <a:cs typeface="Calibri Light" panose="020F0302020204030204" pitchFamily="34" charset="0"/>
            </a:endParaRPr>
          </a:p>
          <a:p>
            <a:endParaRPr lang="en-US" sz="1500" dirty="0">
              <a:latin typeface="Calibri Light" panose="020F0302020204030204" pitchFamily="34" charset="0"/>
              <a:cs typeface="Calibri Light" panose="020F03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E83C62C3-9AE6-67A6-8A43-EC0A1E428382}"/>
              </a:ext>
            </a:extLst>
          </p:cNvPr>
          <p:cNvPicPr>
            <a:picLocks noChangeAspect="1"/>
          </p:cNvPicPr>
          <p:nvPr/>
        </p:nvPicPr>
        <p:blipFill>
          <a:blip r:embed="rId2"/>
          <a:stretch>
            <a:fillRect/>
          </a:stretch>
        </p:blipFill>
        <p:spPr>
          <a:xfrm>
            <a:off x="5352502" y="1654835"/>
            <a:ext cx="6205514" cy="4033583"/>
          </a:xfrm>
          <a:prstGeom prst="rect">
            <a:avLst/>
          </a:prstGeom>
        </p:spPr>
      </p:pic>
    </p:spTree>
    <p:extLst>
      <p:ext uri="{BB962C8B-B14F-4D97-AF65-F5344CB8AC3E}">
        <p14:creationId xmlns:p14="http://schemas.microsoft.com/office/powerpoint/2010/main" val="27531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09449B-DEE6-E049-AE76-725D7944D90F}"/>
              </a:ext>
            </a:extLst>
          </p:cNvPr>
          <p:cNvSpPr>
            <a:spLocks noGrp="1"/>
          </p:cNvSpPr>
          <p:nvPr>
            <p:ph type="title"/>
          </p:nvPr>
        </p:nvSpPr>
        <p:spPr>
          <a:xfrm>
            <a:off x="371094" y="1161288"/>
            <a:ext cx="3438144" cy="1239012"/>
          </a:xfrm>
        </p:spPr>
        <p:txBody>
          <a:bodyPr anchor="ctr">
            <a:normAutofit/>
          </a:bodyPr>
          <a:lstStyle/>
          <a:p>
            <a:r>
              <a:rPr lang="en-IN" sz="2800" b="0" i="0">
                <a:effectLst/>
                <a:latin typeface="Söhne"/>
              </a:rPr>
              <a:t>Sales Distribution</a:t>
            </a:r>
            <a:endParaRPr lang="en-US" sz="2800"/>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72AC619-3FDE-D043-D565-9EB211AFAFB5}"/>
              </a:ext>
            </a:extLst>
          </p:cNvPr>
          <p:cNvSpPr>
            <a:spLocks noGrp="1"/>
          </p:cNvSpPr>
          <p:nvPr>
            <p:ph idx="1"/>
          </p:nvPr>
        </p:nvSpPr>
        <p:spPr>
          <a:xfrm>
            <a:off x="371094" y="2718054"/>
            <a:ext cx="3438906" cy="3207258"/>
          </a:xfrm>
        </p:spPr>
        <p:txBody>
          <a:bodyPr anchor="t">
            <a:normAutofit/>
          </a:bodyPr>
          <a:lstStyle/>
          <a:p>
            <a:r>
              <a:rPr lang="en-IN" sz="1200" b="0" i="0" dirty="0">
                <a:effectLst/>
                <a:latin typeface="Calibri" panose="020F0502020204030204" pitchFamily="34" charset="0"/>
                <a:cs typeface="Calibri" panose="020F0502020204030204" pitchFamily="34" charset="0"/>
              </a:rPr>
              <a:t>To aggregate data by 'Store' and calculate the standard deviation of '</a:t>
            </a:r>
            <a:r>
              <a:rPr lang="en-IN" sz="1200" b="0" i="0" dirty="0" err="1">
                <a:effectLst/>
                <a:latin typeface="Calibri" panose="020F0502020204030204" pitchFamily="34" charset="0"/>
                <a:cs typeface="Calibri" panose="020F0502020204030204" pitchFamily="34" charset="0"/>
              </a:rPr>
              <a:t>Weekly_Sales</a:t>
            </a:r>
            <a:r>
              <a:rPr lang="en-IN" sz="1200" dirty="0">
                <a:latin typeface="Calibri" panose="020F0502020204030204" pitchFamily="34" charset="0"/>
                <a:cs typeface="Calibri" panose="020F0502020204030204" pitchFamily="34" charset="0"/>
              </a:rPr>
              <a:t>’ we used aggregate function</a:t>
            </a:r>
            <a:r>
              <a:rPr lang="en-IN" sz="1200" b="0" i="0" dirty="0">
                <a:effectLst/>
                <a:latin typeface="Calibri" panose="020F0502020204030204" pitchFamily="34" charset="0"/>
                <a:cs typeface="Calibri" panose="020F0502020204030204" pitchFamily="34" charset="0"/>
              </a:rPr>
              <a:t>.</a:t>
            </a:r>
          </a:p>
          <a:p>
            <a:r>
              <a:rPr lang="en-IN" sz="1200" b="0" i="0" dirty="0">
                <a:effectLst/>
                <a:latin typeface="Calibri" panose="020F0502020204030204" pitchFamily="34" charset="0"/>
                <a:cs typeface="Calibri" panose="020F0502020204030204" pitchFamily="34" charset="0"/>
              </a:rPr>
              <a:t>Calculated the standard deviation and mean of '</a:t>
            </a:r>
            <a:r>
              <a:rPr lang="en-IN" sz="1200" b="0" i="0" dirty="0" err="1">
                <a:effectLst/>
                <a:latin typeface="Calibri" panose="020F0502020204030204" pitchFamily="34" charset="0"/>
                <a:cs typeface="Calibri" panose="020F0502020204030204" pitchFamily="34" charset="0"/>
              </a:rPr>
              <a:t>Weekly_Sales</a:t>
            </a:r>
            <a:r>
              <a:rPr lang="en-IN" sz="1200" b="0" i="0" dirty="0">
                <a:effectLst/>
                <a:latin typeface="Calibri" panose="020F0502020204030204" pitchFamily="34" charset="0"/>
                <a:cs typeface="Calibri" panose="020F0502020204030204" pitchFamily="34" charset="0"/>
              </a:rPr>
              <a:t>' by 'Store' using the 'summarise' function from the '</a:t>
            </a:r>
            <a:r>
              <a:rPr lang="en-IN" sz="1200" b="0" i="0" dirty="0" err="1">
                <a:effectLst/>
                <a:latin typeface="Calibri" panose="020F0502020204030204" pitchFamily="34" charset="0"/>
                <a:cs typeface="Calibri" panose="020F0502020204030204" pitchFamily="34" charset="0"/>
              </a:rPr>
              <a:t>dplyr</a:t>
            </a:r>
            <a:r>
              <a:rPr lang="en-IN" sz="1200" b="0" i="0" dirty="0">
                <a:effectLst/>
                <a:latin typeface="Calibri" panose="020F0502020204030204" pitchFamily="34" charset="0"/>
                <a:cs typeface="Calibri" panose="020F0502020204030204" pitchFamily="34" charset="0"/>
              </a:rPr>
              <a:t>' package and stored the results in a new </a:t>
            </a:r>
            <a:r>
              <a:rPr lang="en-IN" sz="1200" b="0" i="0" dirty="0" err="1">
                <a:effectLst/>
                <a:latin typeface="Calibri" panose="020F0502020204030204" pitchFamily="34" charset="0"/>
                <a:cs typeface="Calibri" panose="020F0502020204030204" pitchFamily="34" charset="0"/>
              </a:rPr>
              <a:t>dataframe</a:t>
            </a:r>
            <a:r>
              <a:rPr lang="en-IN" sz="1200" b="0" i="0" dirty="0">
                <a:effectLst/>
                <a:latin typeface="Calibri" panose="020F0502020204030204" pitchFamily="34" charset="0"/>
                <a:cs typeface="Calibri" panose="020F0502020204030204" pitchFamily="34" charset="0"/>
              </a:rPr>
              <a:t> called '</a:t>
            </a:r>
            <a:r>
              <a:rPr lang="en-IN" sz="1200" b="0" i="0" dirty="0" err="1">
                <a:effectLst/>
                <a:latin typeface="Calibri" panose="020F0502020204030204" pitchFamily="34" charset="0"/>
                <a:cs typeface="Calibri" panose="020F0502020204030204" pitchFamily="34" charset="0"/>
              </a:rPr>
              <a:t>Store_Sales_Variation</a:t>
            </a:r>
            <a:r>
              <a:rPr lang="en-IN" sz="1200" b="0" i="0" dirty="0">
                <a:effectLst/>
                <a:latin typeface="Calibri" panose="020F0502020204030204" pitchFamily="34" charset="0"/>
                <a:cs typeface="Calibri" panose="020F0502020204030204" pitchFamily="34" charset="0"/>
              </a:rPr>
              <a:t>'. The columns "</a:t>
            </a:r>
            <a:r>
              <a:rPr lang="en-IN" sz="1200" b="0" i="0" dirty="0" err="1">
                <a:effectLst/>
                <a:latin typeface="Calibri" panose="020F0502020204030204" pitchFamily="34" charset="0"/>
                <a:cs typeface="Calibri" panose="020F0502020204030204" pitchFamily="34" charset="0"/>
              </a:rPr>
              <a:t>StandardDeviation_Sales_by_Store</a:t>
            </a:r>
            <a:r>
              <a:rPr lang="en-IN" sz="1200" b="0" i="0" dirty="0">
                <a:effectLst/>
                <a:latin typeface="Calibri" panose="020F0502020204030204" pitchFamily="34" charset="0"/>
                <a:cs typeface="Calibri" panose="020F0502020204030204" pitchFamily="34" charset="0"/>
              </a:rPr>
              <a:t>" and "</a:t>
            </a:r>
            <a:r>
              <a:rPr lang="en-IN" sz="1200" b="0" i="0" dirty="0" err="1">
                <a:effectLst/>
                <a:latin typeface="Calibri" panose="020F0502020204030204" pitchFamily="34" charset="0"/>
                <a:cs typeface="Calibri" panose="020F0502020204030204" pitchFamily="34" charset="0"/>
              </a:rPr>
              <a:t>Mean_Sales_by_Store</a:t>
            </a:r>
            <a:r>
              <a:rPr lang="en-IN" sz="1200" b="0" i="0" dirty="0">
                <a:effectLst/>
                <a:latin typeface="Calibri" panose="020F0502020204030204" pitchFamily="34" charset="0"/>
                <a:cs typeface="Calibri" panose="020F0502020204030204" pitchFamily="34" charset="0"/>
              </a:rPr>
              <a:t>" are renamed from "</a:t>
            </a:r>
            <a:r>
              <a:rPr lang="en-IN" sz="1200" b="0" i="0" dirty="0" err="1">
                <a:effectLst/>
                <a:latin typeface="Calibri" panose="020F0502020204030204" pitchFamily="34" charset="0"/>
                <a:cs typeface="Calibri" panose="020F0502020204030204" pitchFamily="34" charset="0"/>
              </a:rPr>
              <a:t>sd</a:t>
            </a:r>
            <a:r>
              <a:rPr lang="en-IN" sz="1200" b="0" i="0" dirty="0">
                <a:effectLst/>
                <a:latin typeface="Calibri" panose="020F0502020204030204" pitchFamily="34" charset="0"/>
                <a:cs typeface="Calibri" panose="020F0502020204030204" pitchFamily="34" charset="0"/>
              </a:rPr>
              <a:t>(</a:t>
            </a:r>
            <a:r>
              <a:rPr lang="en-IN" sz="1200" b="0" i="0" dirty="0" err="1">
                <a:effectLst/>
                <a:latin typeface="Calibri" panose="020F0502020204030204" pitchFamily="34" charset="0"/>
                <a:cs typeface="Calibri" panose="020F0502020204030204" pitchFamily="34" charset="0"/>
              </a:rPr>
              <a:t>Weekly_Sales</a:t>
            </a:r>
            <a:r>
              <a:rPr lang="en-IN" sz="1200" b="0" i="0" dirty="0">
                <a:effectLst/>
                <a:latin typeface="Calibri" panose="020F0502020204030204" pitchFamily="34" charset="0"/>
                <a:cs typeface="Calibri" panose="020F0502020204030204" pitchFamily="34" charset="0"/>
              </a:rPr>
              <a:t>)" and "mean(</a:t>
            </a:r>
            <a:r>
              <a:rPr lang="en-IN" sz="1200" b="0" i="0" dirty="0" err="1">
                <a:effectLst/>
                <a:latin typeface="Calibri" panose="020F0502020204030204" pitchFamily="34" charset="0"/>
                <a:cs typeface="Calibri" panose="020F0502020204030204" pitchFamily="34" charset="0"/>
              </a:rPr>
              <a:t>Weekly_Sales</a:t>
            </a:r>
            <a:r>
              <a:rPr lang="en-IN" sz="1200" b="0" i="0" dirty="0">
                <a:effectLst/>
                <a:latin typeface="Calibri" panose="020F0502020204030204" pitchFamily="34" charset="0"/>
                <a:cs typeface="Calibri" panose="020F0502020204030204" pitchFamily="34" charset="0"/>
              </a:rPr>
              <a:t>)" respectively.</a:t>
            </a:r>
            <a:endParaRPr lang="en-US" sz="1200" dirty="0">
              <a:latin typeface="Calibri" panose="020F0502020204030204" pitchFamily="34" charset="0"/>
              <a:cs typeface="Calibri" panose="020F0502020204030204" pitchFamily="34" charset="0"/>
            </a:endParaRPr>
          </a:p>
          <a:p>
            <a:endParaRPr lang="en-US" sz="1400" dirty="0"/>
          </a:p>
        </p:txBody>
      </p:sp>
      <p:pic>
        <p:nvPicPr>
          <p:cNvPr id="4" name="Picture 3" descr="Table&#10;&#10;Description automatically generated">
            <a:extLst>
              <a:ext uri="{FF2B5EF4-FFF2-40B4-BE49-F238E27FC236}">
                <a16:creationId xmlns:a16="http://schemas.microsoft.com/office/drawing/2014/main" id="{38256A28-6C5D-3B16-93F4-55E838D67509}"/>
              </a:ext>
            </a:extLst>
          </p:cNvPr>
          <p:cNvPicPr>
            <a:picLocks noChangeAspect="1"/>
          </p:cNvPicPr>
          <p:nvPr/>
        </p:nvPicPr>
        <p:blipFill>
          <a:blip r:embed="rId2"/>
          <a:stretch>
            <a:fillRect/>
          </a:stretch>
        </p:blipFill>
        <p:spPr>
          <a:xfrm>
            <a:off x="4901184" y="2492906"/>
            <a:ext cx="6922008" cy="1972771"/>
          </a:xfrm>
          <a:prstGeom prst="rect">
            <a:avLst/>
          </a:prstGeom>
        </p:spPr>
      </p:pic>
    </p:spTree>
    <p:extLst>
      <p:ext uri="{BB962C8B-B14F-4D97-AF65-F5344CB8AC3E}">
        <p14:creationId xmlns:p14="http://schemas.microsoft.com/office/powerpoint/2010/main" val="141141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2FC87-08A7-AC06-D34D-9F91ACFE8706}"/>
              </a:ext>
            </a:extLst>
          </p:cNvPr>
          <p:cNvSpPr>
            <a:spLocks noGrp="1"/>
          </p:cNvSpPr>
          <p:nvPr>
            <p:ph type="title"/>
          </p:nvPr>
        </p:nvSpPr>
        <p:spPr>
          <a:xfrm>
            <a:off x="630936" y="640080"/>
            <a:ext cx="4818888" cy="1481328"/>
          </a:xfrm>
        </p:spPr>
        <p:txBody>
          <a:bodyPr anchor="b">
            <a:normAutofit/>
          </a:bodyPr>
          <a:lstStyle/>
          <a:p>
            <a:r>
              <a:rPr lang="en-IN" sz="5000" b="0" i="0">
                <a:effectLst/>
                <a:latin typeface="Söhne"/>
              </a:rPr>
              <a:t>Insights and Observations</a:t>
            </a:r>
            <a:endParaRPr lang="en-US" sz="5000"/>
          </a:p>
        </p:txBody>
      </p:sp>
      <p:sp>
        <p:nvSpPr>
          <p:cNvPr id="3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1F3F27-84B5-3DCB-655B-20A97BE093A8}"/>
              </a:ext>
            </a:extLst>
          </p:cNvPr>
          <p:cNvSpPr>
            <a:spLocks noGrp="1"/>
          </p:cNvSpPr>
          <p:nvPr>
            <p:ph idx="1"/>
          </p:nvPr>
        </p:nvSpPr>
        <p:spPr>
          <a:xfrm>
            <a:off x="630936" y="2660904"/>
            <a:ext cx="4818888" cy="3547872"/>
          </a:xfrm>
        </p:spPr>
        <p:txBody>
          <a:bodyPr anchor="t">
            <a:normAutofit/>
          </a:bodyPr>
          <a:lstStyle/>
          <a:p>
            <a:r>
              <a:rPr lang="en-IN" sz="1500">
                <a:latin typeface="Calibri" panose="020F0502020204030204" pitchFamily="34" charset="0"/>
                <a:cs typeface="Calibri" panose="020F0502020204030204" pitchFamily="34" charset="0"/>
              </a:rPr>
              <a:t>I</a:t>
            </a:r>
            <a:r>
              <a:rPr lang="en-IN" sz="1500" b="0" i="0">
                <a:effectLst/>
                <a:latin typeface="Calibri" panose="020F0502020204030204" pitchFamily="34" charset="0"/>
                <a:cs typeface="Calibri" panose="020F0502020204030204" pitchFamily="34" charset="0"/>
              </a:rPr>
              <a:t>n the </a:t>
            </a:r>
            <a:r>
              <a:rPr lang="en-IN" sz="1500">
                <a:latin typeface="Calibri" panose="020F0502020204030204" pitchFamily="34" charset="0"/>
                <a:cs typeface="Calibri" panose="020F0502020204030204" pitchFamily="34" charset="0"/>
              </a:rPr>
              <a:t>Store_Sales_Variation</a:t>
            </a:r>
            <a:r>
              <a:rPr lang="en-IN" sz="1500" b="0" i="0">
                <a:effectLst/>
                <a:latin typeface="Calibri" panose="020F0502020204030204" pitchFamily="34" charset="0"/>
                <a:cs typeface="Calibri" panose="020F0502020204030204" pitchFamily="34" charset="0"/>
              </a:rPr>
              <a:t> dataframe it it found  that “row 14“ has the highest standard deviation of sales. And it is stored in “store_sales_max_std” tag.</a:t>
            </a:r>
          </a:p>
          <a:p>
            <a:r>
              <a:rPr lang="en-IN" sz="1500">
                <a:latin typeface="Calibri" panose="020F0502020204030204" pitchFamily="34" charset="0"/>
                <a:cs typeface="Calibri" panose="020F0502020204030204" pitchFamily="34" charset="0"/>
              </a:rPr>
              <a:t>The highest SD of sales value is recored to be 317569.9. And the value is stored in the tag “max_sd”</a:t>
            </a:r>
          </a:p>
          <a:p>
            <a:r>
              <a:rPr lang="en-IN" sz="1500">
                <a:latin typeface="Calibri" panose="020F0502020204030204" pitchFamily="34" charset="0"/>
                <a:cs typeface="Calibri" panose="020F0502020204030204" pitchFamily="34" charset="0"/>
              </a:rPr>
              <a:t>Row 14’s </a:t>
            </a:r>
            <a:r>
              <a:rPr lang="en-IN" sz="1500" b="0" i="0">
                <a:effectLst/>
                <a:latin typeface="Calibri" panose="020F0502020204030204" pitchFamily="34" charset="0"/>
                <a:cs typeface="Calibri" panose="020F0502020204030204" pitchFamily="34" charset="0"/>
              </a:rPr>
              <a:t>coefficient of variation (CV) value is stored into tag CV_max_sd .</a:t>
            </a:r>
          </a:p>
          <a:p>
            <a:pPr marL="0" indent="0">
              <a:buNone/>
            </a:pPr>
            <a:r>
              <a:rPr lang="en-IN" sz="1500">
                <a:latin typeface="Calibri" panose="020F0502020204030204" pitchFamily="34" charset="0"/>
                <a:cs typeface="Calibri" panose="020F0502020204030204" pitchFamily="34" charset="0"/>
              </a:rPr>
              <a:t>"Store no.  14 has the maximum standard deviation of  317569.949475508 Coefficient of Variation =  15.7136736009483”</a:t>
            </a:r>
          </a:p>
          <a:p>
            <a:r>
              <a:rPr lang="en-IN" sz="1500" b="0" i="0">
                <a:effectLst/>
                <a:latin typeface="Calibri" panose="020F0502020204030204" pitchFamily="34" charset="0"/>
                <a:cs typeface="Calibri" panose="020F0502020204030204" pitchFamily="34" charset="0"/>
              </a:rPr>
              <a:t>Created a density plot for the sales distribution of Store 14, visualizing the distribution of weekly sales in a graphical form.</a:t>
            </a:r>
            <a:endParaRPr lang="en-IN" sz="1500">
              <a:latin typeface="Calibri" panose="020F0502020204030204" pitchFamily="34" charset="0"/>
              <a:cs typeface="Calibri" panose="020F0502020204030204" pitchFamily="34" charset="0"/>
            </a:endParaRPr>
          </a:p>
        </p:txBody>
      </p:sp>
      <p:pic>
        <p:nvPicPr>
          <p:cNvPr id="5" name="Picture 4" descr="Chart, line chart&#10;&#10;Description automatically generated">
            <a:extLst>
              <a:ext uri="{FF2B5EF4-FFF2-40B4-BE49-F238E27FC236}">
                <a16:creationId xmlns:a16="http://schemas.microsoft.com/office/drawing/2014/main" id="{07467176-AC17-38F7-139F-E3054DF80934}"/>
              </a:ext>
            </a:extLst>
          </p:cNvPr>
          <p:cNvPicPr>
            <a:picLocks noChangeAspect="1"/>
          </p:cNvPicPr>
          <p:nvPr/>
        </p:nvPicPr>
        <p:blipFill>
          <a:blip r:embed="rId2"/>
          <a:stretch>
            <a:fillRect/>
          </a:stretch>
        </p:blipFill>
        <p:spPr>
          <a:xfrm>
            <a:off x="5636310" y="1711841"/>
            <a:ext cx="6123725" cy="3980420"/>
          </a:xfrm>
          <a:prstGeom prst="rect">
            <a:avLst/>
          </a:prstGeom>
        </p:spPr>
      </p:pic>
    </p:spTree>
    <p:extLst>
      <p:ext uri="{BB962C8B-B14F-4D97-AF65-F5344CB8AC3E}">
        <p14:creationId xmlns:p14="http://schemas.microsoft.com/office/powerpoint/2010/main" val="158789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2D2D23-7B53-8B5A-3153-C4036FCD010F}"/>
              </a:ext>
            </a:extLst>
          </p:cNvPr>
          <p:cNvSpPr>
            <a:spLocks noGrp="1"/>
          </p:cNvSpPr>
          <p:nvPr>
            <p:ph type="title"/>
          </p:nvPr>
        </p:nvSpPr>
        <p:spPr>
          <a:xfrm>
            <a:off x="438913" y="859536"/>
            <a:ext cx="4832802" cy="1170432"/>
          </a:xfrm>
        </p:spPr>
        <p:txBody>
          <a:bodyPr anchor="b">
            <a:normAutofit/>
          </a:bodyPr>
          <a:lstStyle/>
          <a:p>
            <a:r>
              <a:rPr lang="en-IN" sz="3400" b="0" i="0">
                <a:effectLst/>
                <a:latin typeface="Söhne"/>
              </a:rPr>
              <a:t>Sales Growth Analysis</a:t>
            </a:r>
            <a:endParaRPr lang="en-US" sz="3400"/>
          </a:p>
        </p:txBody>
      </p:sp>
      <p:sp>
        <p:nvSpPr>
          <p:cNvPr id="27" name="Rectangle 26">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EF028E-23C2-2279-8EF9-8F776EB4BDE5}"/>
              </a:ext>
            </a:extLst>
          </p:cNvPr>
          <p:cNvSpPr>
            <a:spLocks noGrp="1"/>
          </p:cNvSpPr>
          <p:nvPr>
            <p:ph idx="1"/>
          </p:nvPr>
        </p:nvSpPr>
        <p:spPr>
          <a:xfrm>
            <a:off x="438912" y="2512611"/>
            <a:ext cx="4832803" cy="3664351"/>
          </a:xfrm>
        </p:spPr>
        <p:txBody>
          <a:bodyPr>
            <a:normAutofit/>
          </a:bodyPr>
          <a:lstStyle/>
          <a:p>
            <a:r>
              <a:rPr lang="en-IN" sz="1400" kern="100">
                <a:effectLst/>
                <a:latin typeface="Calibri" panose="020F0502020204030204" pitchFamily="34" charset="0"/>
                <a:ea typeface="Calibri" panose="020F0502020204030204" pitchFamily="34" charset="0"/>
                <a:cs typeface="Calibri" panose="020F0502020204030204" pitchFamily="34" charset="0"/>
              </a:rPr>
              <a:t>The data in the dataset "data2" was prepared for analysis by creating a column for month-year using the "substr" function. Subsequently, the data was further subsetted into two quarters, Q3-2012 and Q2-2012, based on the month-year values.</a:t>
            </a:r>
          </a:p>
          <a:p>
            <a:r>
              <a:rPr lang="en-IN" sz="1400" kern="100">
                <a:effectLst/>
                <a:latin typeface="Calibri" panose="020F0502020204030204" pitchFamily="34" charset="0"/>
                <a:ea typeface="Calibri" panose="020F0502020204030204" pitchFamily="34" charset="0"/>
                <a:cs typeface="Calibri" panose="020F0502020204030204" pitchFamily="34" charset="0"/>
              </a:rPr>
              <a:t>The functions "summarize" and "group_by" are utilized to aggregate sales data by store for both the Q3-2012 and Q2-2012 quarters. The resulting columns are then renamed as "Q3_2012_Sales_by_Store" and "Q2_2012_Sales_by_Store" respectively for improved readability.</a:t>
            </a:r>
          </a:p>
          <a:p>
            <a:r>
              <a:rPr lang="en-IN" sz="1400" b="0" i="0">
                <a:effectLst/>
                <a:latin typeface="Calibri" panose="020F0502020204030204" pitchFamily="34" charset="0"/>
                <a:cs typeface="Calibri" panose="020F0502020204030204" pitchFamily="34" charset="0"/>
              </a:rPr>
              <a:t>The "mutate" function calculates the growth rate of sales for each store by comparing the sales in Q3-2012 with Q2-2012, and creates a new column called "Growth Rate". It then filters and arranges the data to identify stores with positive growth rates.</a:t>
            </a:r>
          </a:p>
          <a:p>
            <a:r>
              <a:rPr lang="en-IN" sz="1400">
                <a:latin typeface="Calibri" panose="020F0502020204030204" pitchFamily="34" charset="0"/>
                <a:cs typeface="Calibri" panose="020F0502020204030204" pitchFamily="34" charset="0"/>
              </a:rPr>
              <a:t>It is found that store 7 has the highest growth rate </a:t>
            </a:r>
            <a:endParaRPr lang="en-IN" sz="1400" b="0" i="0">
              <a:effectLst/>
              <a:latin typeface="Calibri" panose="020F0502020204030204" pitchFamily="34" charset="0"/>
              <a:cs typeface="Calibri" panose="020F0502020204030204" pitchFamily="34" charset="0"/>
            </a:endParaRPr>
          </a:p>
          <a:p>
            <a:endParaRPr lang="en-IN" sz="1400" b="0" i="0">
              <a:effectLst/>
              <a:latin typeface="Calibri" panose="020F0502020204030204" pitchFamily="34" charset="0"/>
              <a:cs typeface="Calibri" panose="020F0502020204030204" pitchFamily="34" charset="0"/>
            </a:endParaRPr>
          </a:p>
          <a:p>
            <a:endParaRPr lang="en-IN" sz="1400" kern="100">
              <a:effectLst/>
              <a:latin typeface="Calibri" panose="020F0502020204030204" pitchFamily="34" charset="0"/>
              <a:ea typeface="Calibri" panose="020F0502020204030204" pitchFamily="34" charset="0"/>
              <a:cs typeface="Calibri" panose="020F0502020204030204" pitchFamily="34" charset="0"/>
            </a:endParaRPr>
          </a:p>
          <a:p>
            <a:endParaRPr lang="en-US" sz="1400" dirty="0"/>
          </a:p>
        </p:txBody>
      </p:sp>
      <p:pic>
        <p:nvPicPr>
          <p:cNvPr id="7" name="Picture 6" descr="Text&#10;&#10;Description automatically generated">
            <a:extLst>
              <a:ext uri="{FF2B5EF4-FFF2-40B4-BE49-F238E27FC236}">
                <a16:creationId xmlns:a16="http://schemas.microsoft.com/office/drawing/2014/main" id="{0EEACFDA-7E85-B30B-8BD6-BAE3E7788C14}"/>
              </a:ext>
            </a:extLst>
          </p:cNvPr>
          <p:cNvPicPr>
            <a:picLocks noChangeAspect="1"/>
          </p:cNvPicPr>
          <p:nvPr/>
        </p:nvPicPr>
        <p:blipFill>
          <a:blip r:embed="rId2"/>
          <a:stretch>
            <a:fillRect/>
          </a:stretch>
        </p:blipFill>
        <p:spPr>
          <a:xfrm>
            <a:off x="5710627" y="5624536"/>
            <a:ext cx="6196839" cy="899746"/>
          </a:xfrm>
          <a:prstGeom prst="rect">
            <a:avLst/>
          </a:prstGeom>
        </p:spPr>
      </p:pic>
      <p:pic>
        <p:nvPicPr>
          <p:cNvPr id="6" name="Picture 5" descr="Chart, line chart, waterfall chart&#10;&#10;Description automatically generated">
            <a:extLst>
              <a:ext uri="{FF2B5EF4-FFF2-40B4-BE49-F238E27FC236}">
                <a16:creationId xmlns:a16="http://schemas.microsoft.com/office/drawing/2014/main" id="{A2BBAEF0-69A1-A950-6E32-D29F3617BCCE}"/>
              </a:ext>
            </a:extLst>
          </p:cNvPr>
          <p:cNvPicPr>
            <a:picLocks noChangeAspect="1"/>
          </p:cNvPicPr>
          <p:nvPr/>
        </p:nvPicPr>
        <p:blipFill>
          <a:blip r:embed="rId3"/>
          <a:stretch>
            <a:fillRect/>
          </a:stretch>
        </p:blipFill>
        <p:spPr>
          <a:xfrm>
            <a:off x="6107146" y="779013"/>
            <a:ext cx="5949694" cy="3718559"/>
          </a:xfrm>
          <a:prstGeom prst="rect">
            <a:avLst/>
          </a:prstGeom>
        </p:spPr>
      </p:pic>
    </p:spTree>
    <p:extLst>
      <p:ext uri="{BB962C8B-B14F-4D97-AF65-F5344CB8AC3E}">
        <p14:creationId xmlns:p14="http://schemas.microsoft.com/office/powerpoint/2010/main" val="42349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3329FA-5E1A-F813-4865-0EAD203BEA9F}"/>
              </a:ext>
            </a:extLst>
          </p:cNvPr>
          <p:cNvSpPr>
            <a:spLocks noGrp="1"/>
          </p:cNvSpPr>
          <p:nvPr>
            <p:ph type="title"/>
          </p:nvPr>
        </p:nvSpPr>
        <p:spPr>
          <a:xfrm>
            <a:off x="438913" y="859536"/>
            <a:ext cx="4832802" cy="1170432"/>
          </a:xfrm>
        </p:spPr>
        <p:txBody>
          <a:bodyPr anchor="b">
            <a:normAutofit/>
          </a:bodyPr>
          <a:lstStyle/>
          <a:p>
            <a:r>
              <a:rPr lang="en-IN" sz="3400" b="0" i="0">
                <a:effectLst/>
                <a:latin typeface="+mn-lt"/>
              </a:rPr>
              <a:t>Holiday Sales Analysis</a:t>
            </a:r>
            <a:endParaRPr lang="en-US" sz="3400">
              <a:latin typeface="+mn-lt"/>
            </a:endParaRPr>
          </a:p>
        </p:txBody>
      </p:sp>
      <p:sp>
        <p:nvSpPr>
          <p:cNvPr id="18"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3617DA-BA84-3BB5-1E9C-FB9FB4D2C535}"/>
              </a:ext>
            </a:extLst>
          </p:cNvPr>
          <p:cNvSpPr>
            <a:spLocks noGrp="1"/>
          </p:cNvSpPr>
          <p:nvPr>
            <p:ph idx="1"/>
          </p:nvPr>
        </p:nvSpPr>
        <p:spPr>
          <a:xfrm>
            <a:off x="438912" y="2512611"/>
            <a:ext cx="4832803" cy="3664351"/>
          </a:xfrm>
        </p:spPr>
        <p:txBody>
          <a:bodyPr>
            <a:normAutofit/>
          </a:bodyPr>
          <a:lstStyle/>
          <a:p>
            <a:r>
              <a:rPr lang="en-IN" sz="1200" kern="100" dirty="0">
                <a:effectLst/>
                <a:ea typeface="Calibri" panose="020F0502020204030204" pitchFamily="34" charset="0"/>
                <a:cs typeface="Times New Roman" panose="02020603050405020304" pitchFamily="18" charset="0"/>
              </a:rPr>
              <a:t>We have identified American holidays, created a vector with their dates, and another vector with the holiday names, and formed a data frame name “</a:t>
            </a:r>
            <a:r>
              <a:rPr lang="en-IN" sz="1200" kern="100" dirty="0" err="1">
                <a:effectLst/>
                <a:ea typeface="Calibri" panose="020F0502020204030204" pitchFamily="34" charset="0"/>
                <a:cs typeface="Times New Roman" panose="02020603050405020304" pitchFamily="18" charset="0"/>
              </a:rPr>
              <a:t>Holidays_Data</a:t>
            </a:r>
            <a:r>
              <a:rPr lang="en-IN" sz="1200" kern="100" dirty="0">
                <a:effectLst/>
                <a:ea typeface="Calibri" panose="020F0502020204030204" pitchFamily="34" charset="0"/>
                <a:cs typeface="Times New Roman" panose="02020603050405020304" pitchFamily="18" charset="0"/>
              </a:rPr>
              <a:t>”. The “</a:t>
            </a:r>
            <a:r>
              <a:rPr lang="en-IN" sz="1200" kern="100" dirty="0" err="1">
                <a:effectLst/>
                <a:ea typeface="Calibri" panose="020F0502020204030204" pitchFamily="34" charset="0"/>
                <a:cs typeface="Times New Roman" panose="02020603050405020304" pitchFamily="18" charset="0"/>
              </a:rPr>
              <a:t>Holidays_Data</a:t>
            </a:r>
            <a:r>
              <a:rPr lang="en-IN" sz="1200" kern="100" dirty="0">
                <a:effectLst/>
                <a:ea typeface="Calibri" panose="020F0502020204030204" pitchFamily="34" charset="0"/>
                <a:cs typeface="Times New Roman" panose="02020603050405020304" pitchFamily="18" charset="0"/>
              </a:rPr>
              <a:t>” is further merged with “data1” to create data3 for further analysis. The Null values in “Event” column are replace with “</a:t>
            </a:r>
            <a:r>
              <a:rPr lang="en-IN" sz="1200" kern="100" dirty="0" err="1">
                <a:effectLst/>
                <a:ea typeface="Calibri" panose="020F0502020204030204" pitchFamily="34" charset="0"/>
                <a:cs typeface="Times New Roman" panose="02020603050405020304" pitchFamily="18" charset="0"/>
              </a:rPr>
              <a:t>No_Holiday</a:t>
            </a:r>
            <a:r>
              <a:rPr lang="en-IN" sz="1200" kern="100" dirty="0">
                <a:effectLst/>
                <a:ea typeface="Calibri" panose="020F0502020204030204" pitchFamily="34" charset="0"/>
                <a:cs typeface="Times New Roman" panose="02020603050405020304" pitchFamily="18" charset="0"/>
              </a:rPr>
              <a:t>”.</a:t>
            </a:r>
          </a:p>
          <a:p>
            <a:r>
              <a:rPr lang="en-IN" sz="1200" kern="100" dirty="0">
                <a:effectLst/>
                <a:ea typeface="Calibri" panose="020F0502020204030204" pitchFamily="34" charset="0"/>
                <a:cs typeface="Times New Roman" panose="02020603050405020304" pitchFamily="18" charset="0"/>
              </a:rPr>
              <a:t>It has been initially identified that Christmas and Labour Day negatively impact sales, as their average sales are lower compared to non-holiday seasons. Conversely, Thanksgiving and the Super Bowl have a positive impact on sales.</a:t>
            </a:r>
          </a:p>
          <a:p>
            <a:r>
              <a:rPr lang="en-IN" sz="1200" kern="100" dirty="0">
                <a:ea typeface="Calibri" panose="020F0502020204030204" pitchFamily="34" charset="0"/>
                <a:cs typeface="Times New Roman" panose="02020603050405020304" pitchFamily="18" charset="0"/>
              </a:rPr>
              <a:t>After further analysis it is found that </a:t>
            </a:r>
            <a:r>
              <a:rPr lang="en-IN" sz="1200" kern="100" dirty="0">
                <a:effectLst/>
                <a:ea typeface="Calibri" panose="020F0502020204030204" pitchFamily="34" charset="0"/>
                <a:cs typeface="Times New Roman" panose="02020603050405020304" pitchFamily="18" charset="0"/>
              </a:rPr>
              <a:t>Super Bowl, Thanksgiving, and Labour Day exhibit higher sales compared to the mean sales of non-holiday periods, resulting in a positive impact on overall sales. On the other hand, dates such as 9th September 2011, 10th September 2010, 30th December 2011, and 31st December 2010 have been observed to create a negative impact on sales.</a:t>
            </a:r>
          </a:p>
          <a:p>
            <a:r>
              <a:rPr lang="en-IN" sz="1300" kern="100" dirty="0">
                <a:effectLst/>
                <a:ea typeface="Calibri" panose="020F0502020204030204" pitchFamily="34" charset="0"/>
                <a:cs typeface="Times New Roman" panose="02020603050405020304" pitchFamily="18" charset="0"/>
              </a:rPr>
              <a:t>Christmas-related dates tend to have lower sales compared to the mean, whereas dates associated with Super Bowl and Thanksgiving have higher sales. Labour Day still has an overall positive impact on sales.</a:t>
            </a:r>
          </a:p>
          <a:p>
            <a:endParaRPr lang="en-IN" sz="1200" kern="100" dirty="0">
              <a:effectLst/>
              <a:ea typeface="Calibri" panose="020F0502020204030204" pitchFamily="34" charset="0"/>
              <a:cs typeface="Times New Roman" panose="02020603050405020304" pitchFamily="18" charset="0"/>
            </a:endParaRPr>
          </a:p>
          <a:p>
            <a:endParaRPr lang="en-IN" sz="1200" kern="100" dirty="0">
              <a:effectLst/>
              <a:ea typeface="Calibri" panose="020F0502020204030204" pitchFamily="34" charset="0"/>
              <a:cs typeface="Times New Roman" panose="02020603050405020304" pitchFamily="18" charset="0"/>
            </a:endParaRPr>
          </a:p>
          <a:p>
            <a:endParaRPr lang="en-IN" sz="12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able&#10;&#10;Description automatically generated">
            <a:extLst>
              <a:ext uri="{FF2B5EF4-FFF2-40B4-BE49-F238E27FC236}">
                <a16:creationId xmlns:a16="http://schemas.microsoft.com/office/drawing/2014/main" id="{CCC1D7CC-9780-5A60-5280-D6A03504E6AE}"/>
              </a:ext>
            </a:extLst>
          </p:cNvPr>
          <p:cNvPicPr>
            <a:picLocks noChangeAspect="1"/>
          </p:cNvPicPr>
          <p:nvPr/>
        </p:nvPicPr>
        <p:blipFill>
          <a:blip r:embed="rId2"/>
          <a:stretch>
            <a:fillRect/>
          </a:stretch>
        </p:blipFill>
        <p:spPr>
          <a:xfrm>
            <a:off x="6620256" y="700823"/>
            <a:ext cx="5138928" cy="2376753"/>
          </a:xfrm>
          <a:prstGeom prst="rect">
            <a:avLst/>
          </a:prstGeom>
        </p:spPr>
      </p:pic>
      <p:pic>
        <p:nvPicPr>
          <p:cNvPr id="7" name="Picture 6" descr="Table&#10;&#10;Description automatically generated">
            <a:extLst>
              <a:ext uri="{FF2B5EF4-FFF2-40B4-BE49-F238E27FC236}">
                <a16:creationId xmlns:a16="http://schemas.microsoft.com/office/drawing/2014/main" id="{C40F3D17-CE39-9EE1-8B66-7ED2C6B10B94}"/>
              </a:ext>
            </a:extLst>
          </p:cNvPr>
          <p:cNvPicPr>
            <a:picLocks noChangeAspect="1"/>
          </p:cNvPicPr>
          <p:nvPr/>
        </p:nvPicPr>
        <p:blipFill>
          <a:blip r:embed="rId3"/>
          <a:stretch>
            <a:fillRect/>
          </a:stretch>
        </p:blipFill>
        <p:spPr>
          <a:xfrm>
            <a:off x="6620256" y="3612223"/>
            <a:ext cx="5138928" cy="2376753"/>
          </a:xfrm>
          <a:prstGeom prst="rect">
            <a:avLst/>
          </a:prstGeom>
        </p:spPr>
      </p:pic>
    </p:spTree>
    <p:extLst>
      <p:ext uri="{BB962C8B-B14F-4D97-AF65-F5344CB8AC3E}">
        <p14:creationId xmlns:p14="http://schemas.microsoft.com/office/powerpoint/2010/main" val="407283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5095FE-273A-079C-1669-A21909C27AF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effectLst/>
                <a:latin typeface="+mj-lt"/>
                <a:ea typeface="+mj-ea"/>
                <a:cs typeface="+mj-cs"/>
              </a:rPr>
              <a:t>Plotting Weekly Mean Sales </a:t>
            </a:r>
            <a:endParaRPr lang="en-US" sz="3800" kern="1200">
              <a:solidFill>
                <a:schemeClr val="tx1"/>
              </a:solidFill>
              <a:latin typeface="+mj-lt"/>
              <a:ea typeface="+mj-ea"/>
              <a:cs typeface="+mj-cs"/>
            </a:endParaRPr>
          </a:p>
        </p:txBody>
      </p:sp>
      <p:sp>
        <p:nvSpPr>
          <p:cNvPr id="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94D5EE-907B-519F-3525-30E9392B5489}"/>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effectLst/>
              </a:rPr>
              <a:t>Though Super Bowl, Labour day have higher sales they are very close to mean.Thanks giving does create a high positive impact on sales than others.Christmas Holiday Flag has lower sales than mean sales of a Non Holiday. Both the dates (30- Dec-2011, 31-Dec-2010 ) related to Christmas has negative impact on sales. However, from the graph it is clear that the week just before the Christmas bagged highest sales. It may be because customers did shopping beforehand for preparation/ Advent is popularly celebrated there.</a:t>
            </a:r>
          </a:p>
          <a:p>
            <a:pPr indent="-228600">
              <a:lnSpc>
                <a:spcPct val="90000"/>
              </a:lnSpc>
              <a:spcAft>
                <a:spcPts val="600"/>
              </a:spcAft>
              <a:buFont typeface="Arial" panose="020B0604020202020204" pitchFamily="34" charset="0"/>
              <a:buChar char="•"/>
            </a:pPr>
            <a:endParaRPr lang="en-US" sz="1500"/>
          </a:p>
        </p:txBody>
      </p:sp>
      <p:pic>
        <p:nvPicPr>
          <p:cNvPr id="8" name="Content Placeholder 7" descr="Chart, line chart, histogram&#10;&#10;Description automatically generated">
            <a:extLst>
              <a:ext uri="{FF2B5EF4-FFF2-40B4-BE49-F238E27FC236}">
                <a16:creationId xmlns:a16="http://schemas.microsoft.com/office/drawing/2014/main" id="{2A354FC3-C990-1DA8-31BA-DBCC12916B78}"/>
              </a:ext>
            </a:extLst>
          </p:cNvPr>
          <p:cNvPicPr>
            <a:picLocks noGrp="1" noChangeAspect="1"/>
          </p:cNvPicPr>
          <p:nvPr>
            <p:ph idx="1"/>
          </p:nvPr>
        </p:nvPicPr>
        <p:blipFill>
          <a:blip r:embed="rId2"/>
          <a:stretch>
            <a:fillRect/>
          </a:stretch>
        </p:blipFill>
        <p:spPr>
          <a:xfrm>
            <a:off x="4654296" y="1185291"/>
            <a:ext cx="6903720" cy="4487418"/>
          </a:xfrm>
          <a:prstGeom prst="rect">
            <a:avLst/>
          </a:prstGeom>
        </p:spPr>
      </p:pic>
    </p:spTree>
    <p:extLst>
      <p:ext uri="{BB962C8B-B14F-4D97-AF65-F5344CB8AC3E}">
        <p14:creationId xmlns:p14="http://schemas.microsoft.com/office/powerpoint/2010/main" val="3179197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1070</TotalTime>
  <Words>1625</Words>
  <Application>Microsoft Macintosh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Söhne</vt:lpstr>
      <vt:lpstr>Office Theme</vt:lpstr>
      <vt:lpstr>  Walmart Sales EDA and Clustering </vt:lpstr>
      <vt:lpstr>Packages used</vt:lpstr>
      <vt:lpstr>Initial Data Exploration of the dataset </vt:lpstr>
      <vt:lpstr>Store with Maximum Standard Deviation</vt:lpstr>
      <vt:lpstr>Sales Distribution</vt:lpstr>
      <vt:lpstr>Insights and Observations</vt:lpstr>
      <vt:lpstr>Sales Growth Analysis</vt:lpstr>
      <vt:lpstr>Holiday Sales Analysis</vt:lpstr>
      <vt:lpstr>Plotting Weekly Mean Sales </vt:lpstr>
      <vt:lpstr>Plotting Christmas Sales for 2010-12-31 and 2011-12-30 </vt:lpstr>
      <vt:lpstr>Plotting Labour Day Sales for 2010-09-10, 2011-09-09, and 2012-09-07 </vt:lpstr>
      <vt:lpstr>Plotting Thanksgiving Sales for 2010-11-26 and 2011-11-25 </vt:lpstr>
      <vt:lpstr>Plotting Super Bowl Sales for 2010-02-12, 2011-02-11, and 2012-02-10 </vt:lpstr>
      <vt:lpstr>Monthly Sales Trend (2010-2012) </vt:lpstr>
      <vt:lpstr>Sales vs Semester Analysis </vt:lpstr>
      <vt:lpstr>   Data Exploration and Preprocessing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Kandula, Nitin Balakrishna</dc:creator>
  <cp:lastModifiedBy>Suresh, Kishorekumar</cp:lastModifiedBy>
  <cp:revision>34</cp:revision>
  <dcterms:created xsi:type="dcterms:W3CDTF">2023-04-22T21:12:36Z</dcterms:created>
  <dcterms:modified xsi:type="dcterms:W3CDTF">2023-07-28T15:26:57Z</dcterms:modified>
</cp:coreProperties>
</file>